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 id="2147483705" r:id="rId2"/>
  </p:sldMasterIdLst>
  <p:notesMasterIdLst>
    <p:notesMasterId r:id="rId34"/>
  </p:notesMasterIdLst>
  <p:sldIdLst>
    <p:sldId id="256" r:id="rId3"/>
    <p:sldId id="257" r:id="rId4"/>
    <p:sldId id="258" r:id="rId5"/>
    <p:sldId id="259" r:id="rId6"/>
    <p:sldId id="266" r:id="rId7"/>
    <p:sldId id="260" r:id="rId8"/>
    <p:sldId id="261" r:id="rId9"/>
    <p:sldId id="262" r:id="rId10"/>
    <p:sldId id="263" r:id="rId11"/>
    <p:sldId id="287" r:id="rId12"/>
    <p:sldId id="288" r:id="rId13"/>
    <p:sldId id="285" r:id="rId14"/>
    <p:sldId id="270" r:id="rId15"/>
    <p:sldId id="271" r:id="rId16"/>
    <p:sldId id="272" r:id="rId17"/>
    <p:sldId id="273" r:id="rId18"/>
    <p:sldId id="274" r:id="rId19"/>
    <p:sldId id="275" r:id="rId20"/>
    <p:sldId id="276" r:id="rId21"/>
    <p:sldId id="277" r:id="rId22"/>
    <p:sldId id="289" r:id="rId23"/>
    <p:sldId id="278" r:id="rId24"/>
    <p:sldId id="279" r:id="rId25"/>
    <p:sldId id="280" r:id="rId26"/>
    <p:sldId id="281" r:id="rId27"/>
    <p:sldId id="282" r:id="rId28"/>
    <p:sldId id="267" r:id="rId29"/>
    <p:sldId id="268" r:id="rId30"/>
    <p:sldId id="283" r:id="rId31"/>
    <p:sldId id="284" r:id="rId32"/>
    <p:sldId id="26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354A02A-19A6-4A41-972E-C86BB532B3B7}">
          <p14:sldIdLst>
            <p14:sldId id="256"/>
            <p14:sldId id="257"/>
            <p14:sldId id="258"/>
            <p14:sldId id="259"/>
            <p14:sldId id="266"/>
            <p14:sldId id="260"/>
          </p14:sldIdLst>
        </p14:section>
        <p14:section name="Current Offers" id="{3F717C52-30F7-4E06-8ABF-0FB3D5A4B252}">
          <p14:sldIdLst>
            <p14:sldId id="261"/>
            <p14:sldId id="262"/>
            <p14:sldId id="263"/>
          </p14:sldIdLst>
        </p14:section>
        <p14:section name="Dream/Biz" id="{A554A1A1-C207-4E96-BD6A-9F01BAF32327}">
          <p14:sldIdLst>
            <p14:sldId id="287"/>
            <p14:sldId id="288"/>
            <p14:sldId id="285"/>
          </p14:sldIdLst>
        </p14:section>
        <p14:section name="Windows" id="{03F2D36E-49A3-42EA-A696-36D37FEE7257}">
          <p14:sldIdLst>
            <p14:sldId id="270"/>
            <p14:sldId id="271"/>
            <p14:sldId id="272"/>
          </p14:sldIdLst>
        </p14:section>
        <p14:section name="Publishing to Windows" id="{B96EB3BA-F760-4CBC-9276-90DA474CBE9B}">
          <p14:sldIdLst>
            <p14:sldId id="273"/>
            <p14:sldId id="274"/>
            <p14:sldId id="275"/>
            <p14:sldId id="276"/>
            <p14:sldId id="277"/>
            <p14:sldId id="289"/>
            <p14:sldId id="278"/>
            <p14:sldId id="279"/>
            <p14:sldId id="280"/>
            <p14:sldId id="281"/>
            <p14:sldId id="282"/>
          </p14:sldIdLst>
        </p14:section>
        <p14:section name="Sections of the Day" id="{58174258-6722-465C-8A10-CA36CCA3490E}">
          <p14:sldIdLst>
            <p14:sldId id="267"/>
            <p14:sldId id="268"/>
          </p14:sldIdLst>
        </p14:section>
        <p14:section name="FreeStuff" id="{62BBBCA4-3ADA-4086-8EB9-E3FCB235E026}">
          <p14:sldIdLst>
            <p14:sldId id="283"/>
            <p14:sldId id="284"/>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11" d="100"/>
          <a:sy n="111"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81F7D-4F4E-4F36-9355-286C71B74377}" type="datetimeFigureOut">
              <a:rPr lang="en-US" smtClean="0"/>
              <a:t>5/9/2014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99AE7-5FB0-4983-B5F4-D77E52581A3B}" type="slidenum">
              <a:rPr lang="en-US" smtClean="0"/>
              <a:t>‹#›</a:t>
            </a:fld>
            <a:endParaRPr lang="en-US"/>
          </a:p>
        </p:txBody>
      </p:sp>
    </p:spTree>
    <p:extLst>
      <p:ext uri="{BB962C8B-B14F-4D97-AF65-F5344CB8AC3E}">
        <p14:creationId xmlns:p14="http://schemas.microsoft.com/office/powerpoint/2010/main" val="1674247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bizspark</a:t>
            </a:r>
            <a:r>
              <a:rPr lang="en-US" dirty="0" smtClean="0"/>
              <a:t> is your pipeline to Microsoft software development tools. need proof? over 75,000 startups from more than 100 countries have already joined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spc="-50" dirty="0" smtClean="0">
              <a:solidFill>
                <a:schemeClr val="tx1"/>
              </a:solidFill>
              <a:latin typeface="+mn-l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pc="-50" dirty="0" smtClean="0">
                <a:solidFill>
                  <a:schemeClr val="tx1"/>
                </a:solidFill>
                <a:latin typeface="+mn-lt"/>
                <a:ea typeface="Segoe UI" pitchFamily="34" charset="0"/>
                <a:cs typeface="Segoe UI" pitchFamily="34" charset="0"/>
              </a:rPr>
              <a:t>Microsoft BizSpark is a global program that provides free software, support and visibility to help startups succeed</a:t>
            </a:r>
            <a:endParaRPr lang="en-US" sz="700" spc="-50" dirty="0" smtClean="0">
              <a:gradFill>
                <a:gsLst>
                  <a:gs pos="0">
                    <a:srgbClr val="FFFFFF"/>
                  </a:gs>
                  <a:gs pos="100000">
                    <a:srgbClr val="FFFFFF"/>
                  </a:gs>
                </a:gsLst>
                <a:lin ang="5400000" scaled="0"/>
              </a:gradFill>
              <a:ea typeface="Segoe UI" pitchFamily="34" charset="0"/>
              <a:cs typeface="Segoe UI" pitchFamily="34" charset="0"/>
            </a:endParaRPr>
          </a:p>
          <a:p>
            <a:pPr algn="ctr" defTabSz="914099" fontAlgn="base">
              <a:spcBef>
                <a:spcPct val="0"/>
              </a:spcBef>
              <a:spcAft>
                <a:spcPct val="0"/>
              </a:spcAft>
            </a:pPr>
            <a:endParaRPr lang="en-US" sz="700" spc="-50" dirty="0" smtClean="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r>
              <a:rPr lang="en-US" sz="1200" spc="-50" dirty="0" smtClean="0">
                <a:gradFill>
                  <a:gsLst>
                    <a:gs pos="0">
                      <a:srgbClr val="FFFFFF"/>
                    </a:gs>
                    <a:gs pos="100000">
                      <a:srgbClr val="FFFFFF"/>
                    </a:gs>
                  </a:gsLst>
                  <a:lin ang="5400000" scaled="0"/>
                </a:gradFill>
                <a:ea typeface="Segoe UI" pitchFamily="34" charset="0"/>
                <a:cs typeface="Segoe UI" pitchFamily="34" charset="0"/>
              </a:rPr>
              <a:t>To qualify, startups must be: </a:t>
            </a:r>
            <a:endParaRPr lang="en-US" sz="700" spc="-50" dirty="0" smtClean="0">
              <a:gradFill>
                <a:gsLst>
                  <a:gs pos="0">
                    <a:srgbClr val="FFFFFF"/>
                  </a:gs>
                  <a:gs pos="100000">
                    <a:srgbClr val="FFFFFF"/>
                  </a:gs>
                </a:gsLst>
                <a:lin ang="5400000" scaled="0"/>
              </a:gradFill>
              <a:ea typeface="Segoe UI" pitchFamily="34" charset="0"/>
              <a:cs typeface="Segoe UI" pitchFamily="34" charset="0"/>
            </a:endParaRPr>
          </a:p>
          <a:p>
            <a:pPr marL="342900" indent="-342900" defTabSz="914099" fontAlgn="base">
              <a:spcBef>
                <a:spcPct val="0"/>
              </a:spcBef>
              <a:spcAft>
                <a:spcPct val="0"/>
              </a:spcAft>
              <a:buFont typeface="Segoe UI Light" panose="020B0502040204020203" pitchFamily="34" charset="0"/>
              <a:buChar char="›"/>
            </a:pPr>
            <a:r>
              <a:rPr lang="en-US" sz="1200" spc="-50" dirty="0" smtClean="0">
                <a:gradFill>
                  <a:gsLst>
                    <a:gs pos="0">
                      <a:srgbClr val="FFFFFF"/>
                    </a:gs>
                    <a:gs pos="100000">
                      <a:srgbClr val="FFFFFF"/>
                    </a:gs>
                  </a:gsLst>
                  <a:lin ang="5400000" scaled="0"/>
                </a:gradFill>
                <a:ea typeface="Segoe UI" pitchFamily="34" charset="0"/>
                <a:cs typeface="Segoe UI" pitchFamily="34" charset="0"/>
              </a:rPr>
              <a:t>Developing Software</a:t>
            </a:r>
          </a:p>
          <a:p>
            <a:pPr marL="342900" indent="-342900" defTabSz="914099" fontAlgn="base">
              <a:spcBef>
                <a:spcPct val="0"/>
              </a:spcBef>
              <a:spcAft>
                <a:spcPct val="0"/>
              </a:spcAft>
              <a:buFont typeface="Segoe UI Light" panose="020B0502040204020203" pitchFamily="34" charset="0"/>
              <a:buChar char="›"/>
            </a:pPr>
            <a:r>
              <a:rPr lang="en-US" sz="1200" spc="-50" dirty="0" smtClean="0">
                <a:gradFill>
                  <a:gsLst>
                    <a:gs pos="0">
                      <a:srgbClr val="FFFFFF"/>
                    </a:gs>
                    <a:gs pos="100000">
                      <a:srgbClr val="FFFFFF"/>
                    </a:gs>
                  </a:gsLst>
                  <a:lin ang="5400000" scaled="0"/>
                </a:gradFill>
                <a:ea typeface="Segoe UI" pitchFamily="34" charset="0"/>
                <a:cs typeface="Segoe UI" pitchFamily="34" charset="0"/>
              </a:rPr>
              <a:t>Privately held and generating less than U.S. $1M in revenue per year</a:t>
            </a:r>
          </a:p>
          <a:p>
            <a:pPr marL="342900" indent="-342900" defTabSz="914099" fontAlgn="base">
              <a:spcBef>
                <a:spcPct val="0"/>
              </a:spcBef>
              <a:spcAft>
                <a:spcPct val="0"/>
              </a:spcAft>
              <a:buFont typeface="Segoe UI Light" panose="020B0502040204020203" pitchFamily="34" charset="0"/>
              <a:buChar char="›"/>
            </a:pPr>
            <a:r>
              <a:rPr lang="en-US" sz="1200" spc="-50" dirty="0" smtClean="0">
                <a:gradFill>
                  <a:gsLst>
                    <a:gs pos="0">
                      <a:srgbClr val="FFFFFF"/>
                    </a:gs>
                    <a:gs pos="100000">
                      <a:srgbClr val="FFFFFF"/>
                    </a:gs>
                  </a:gsLst>
                  <a:lin ang="5400000" scaled="0"/>
                </a:gradFill>
                <a:ea typeface="Segoe UI" pitchFamily="34" charset="0"/>
                <a:cs typeface="Segoe UI" pitchFamily="34" charset="0"/>
              </a:rPr>
              <a:t>Less than 5 years old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C2EE978-79CB-4D4A-A922-84E1D5E52FB6}" type="datetime1">
              <a:rPr lang="en-US" smtClean="0">
                <a:solidFill>
                  <a:prstClr val="black"/>
                </a:solidFill>
              </a:rPr>
              <a:pPr/>
              <a:t>5/9/2014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381182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5/9/2014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7885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7455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9338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9901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4602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1927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8670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054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8875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1297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996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8030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9244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1"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545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9239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2112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4619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6963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49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7295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579562-542F-4E9B-B56C-53437A139271}" type="datetimeFigureOut">
              <a:rPr lang="en-US" smtClean="0">
                <a:solidFill>
                  <a:prstClr val="black">
                    <a:tint val="75000"/>
                  </a:prstClr>
                </a:solidFill>
              </a:rPr>
              <a:pPr/>
              <a:t>5/9/2014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8E1057-69D3-4BBA-B83D-E7BC953DEF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156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3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786" y="5824331"/>
            <a:ext cx="2362543" cy="558575"/>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1270" y="0"/>
            <a:ext cx="5260731" cy="68580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9914470" y="2926929"/>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95" name="Rectangle 94"/>
          <p:cNvSpPr/>
          <p:nvPr/>
        </p:nvSpPr>
        <p:spPr>
          <a:xfrm>
            <a:off x="11072286" y="2926929"/>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3" name="Subtitle 2"/>
          <p:cNvSpPr>
            <a:spLocks noGrp="1"/>
          </p:cNvSpPr>
          <p:nvPr>
            <p:ph type="subTitle" idx="1" hasCustomPrompt="1"/>
          </p:nvPr>
        </p:nvSpPr>
        <p:spPr>
          <a:xfrm>
            <a:off x="609603" y="3965182"/>
            <a:ext cx="2988733" cy="535531"/>
          </a:xfrm>
        </p:spPr>
        <p:txBody>
          <a:bodyPr wrap="square">
            <a:spAutoFit/>
          </a:bodyPr>
          <a:lstStyle>
            <a:lvl1pPr marL="0" indent="0" algn="l">
              <a:spcBef>
                <a:spcPts val="0"/>
              </a:spcBef>
              <a:buNone/>
              <a:defRPr sz="1600" baseline="0">
                <a:solidFill>
                  <a:schemeClr val="tx1"/>
                </a:solidFill>
              </a:defRPr>
            </a:lvl1pPr>
            <a:lvl2pPr marL="380876" indent="-152350" algn="l">
              <a:spcBef>
                <a:spcPts val="0"/>
              </a:spcBef>
              <a:buFont typeface="Arial" pitchFamily="34" charset="0"/>
              <a:buChar char="•"/>
              <a:defRPr sz="1600">
                <a:solidFill>
                  <a:schemeClr val="tx1">
                    <a:lumMod val="60000"/>
                    <a:lumOff val="40000"/>
                  </a:schemeClr>
                </a:solidFill>
              </a:defRPr>
            </a:lvl2pPr>
            <a:lvl3pPr marL="609402" indent="-152350" algn="l">
              <a:buFont typeface="Arial" pitchFamily="34" charset="0"/>
              <a:buChar char="•"/>
              <a:defRPr sz="1600">
                <a:solidFill>
                  <a:schemeClr val="tx1">
                    <a:tint val="75000"/>
                  </a:schemeClr>
                </a:solidFill>
              </a:defRPr>
            </a:lvl3pPr>
            <a:lvl4pPr marL="837928" indent="-152350" algn="l">
              <a:buFont typeface="Arial" pitchFamily="34" charset="0"/>
              <a:buChar char="•"/>
              <a:defRPr sz="1600">
                <a:solidFill>
                  <a:schemeClr val="tx1">
                    <a:tint val="75000"/>
                  </a:schemeClr>
                </a:solidFill>
              </a:defRPr>
            </a:lvl4pPr>
            <a:lvl5pPr marL="990278" indent="-152350" algn="l">
              <a:buFont typeface="Arial" pitchFamily="34" charset="0"/>
              <a:buChar char="•"/>
              <a:defRPr sz="1600">
                <a:solidFill>
                  <a:schemeClr val="tx1">
                    <a:tint val="75000"/>
                  </a:schemeClr>
                </a:solidFill>
              </a:defRPr>
            </a:lvl5pPr>
            <a:lvl6pPr marL="3047010" indent="0" algn="ctr">
              <a:buNone/>
              <a:defRPr>
                <a:solidFill>
                  <a:schemeClr val="tx1">
                    <a:tint val="75000"/>
                  </a:schemeClr>
                </a:solidFill>
              </a:defRPr>
            </a:lvl6pPr>
            <a:lvl7pPr marL="3656412"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09603" y="533497"/>
            <a:ext cx="2988733" cy="313932"/>
          </a:xfrm>
        </p:spPr>
        <p:txBody>
          <a:bodyPr wrap="square">
            <a:spAutoFit/>
          </a:bodyPr>
          <a:lstStyle>
            <a:lvl1pPr marL="0" indent="0">
              <a:buNone/>
              <a:defRPr sz="1600" baseline="0">
                <a:solidFill>
                  <a:schemeClr val="tx1"/>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marL="914103" indent="0">
              <a:buNone/>
              <a:defRPr sz="16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09603" y="2357122"/>
            <a:ext cx="2988733" cy="1218795"/>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7598836" y="1780117"/>
            <a:ext cx="2154767" cy="2143760"/>
          </a:xfrm>
          <a:solidFill>
            <a:schemeClr val="accent3"/>
          </a:solidFill>
        </p:spPr>
        <p:txBody>
          <a:bodyPr anchor="ctr" anchorCtr="0">
            <a:normAutofit/>
          </a:bodyPr>
          <a:lstStyle>
            <a:lvl1pPr marL="0" indent="0" algn="ctr">
              <a:lnSpc>
                <a:spcPct val="100000"/>
              </a:lnSpc>
              <a:buNone/>
              <a:defRPr sz="1866"/>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7598835" y="4084744"/>
            <a:ext cx="4470401" cy="2147456"/>
          </a:xfrm>
          <a:solidFill>
            <a:schemeClr val="accent3"/>
          </a:solidFill>
        </p:spPr>
        <p:txBody>
          <a:bodyPr anchor="ctr" anchorCtr="0">
            <a:normAutofit/>
          </a:bodyPr>
          <a:lstStyle>
            <a:lvl1pPr marL="0" indent="0" algn="ctr">
              <a:lnSpc>
                <a:spcPct val="100000"/>
              </a:lnSpc>
              <a:buNone/>
              <a:defRPr sz="1866"/>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7598835" y="3488823"/>
            <a:ext cx="2154767" cy="435056"/>
          </a:xfrm>
        </p:spPr>
        <p:txBody>
          <a:bodyPr vert="horz" wrap="square" lIns="91440" tIns="73152" rIns="91440" bIns="73152" rtlCol="0" anchor="b" anchorCtr="0">
            <a:spAutoFit/>
          </a:bodyPr>
          <a:lstStyle>
            <a:lvl1pPr marL="152350" indent="-152350">
              <a:spcBef>
                <a:spcPts val="0"/>
              </a:spcBef>
              <a:buNone/>
              <a:defRPr lang="en-US" sz="1866"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p:nvSpPr>
        <p:spPr>
          <a:xfrm>
            <a:off x="9914467" y="6382906"/>
            <a:ext cx="2154768" cy="47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2" name="Rectangle 51"/>
          <p:cNvSpPr/>
          <p:nvPr/>
        </p:nvSpPr>
        <p:spPr>
          <a:xfrm>
            <a:off x="7598833" y="6382906"/>
            <a:ext cx="2154768" cy="47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3" name="Rectangle 52"/>
          <p:cNvSpPr/>
          <p:nvPr/>
        </p:nvSpPr>
        <p:spPr>
          <a:xfrm>
            <a:off x="9914470" y="1780120"/>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5" name="Rectangle 54"/>
          <p:cNvSpPr/>
          <p:nvPr/>
        </p:nvSpPr>
        <p:spPr>
          <a:xfrm>
            <a:off x="11072286" y="1780120"/>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8" name="Rectangle 57"/>
          <p:cNvSpPr/>
          <p:nvPr/>
        </p:nvSpPr>
        <p:spPr>
          <a:xfrm>
            <a:off x="7598836" y="622303"/>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59" name="Rectangle 58"/>
          <p:cNvSpPr/>
          <p:nvPr/>
        </p:nvSpPr>
        <p:spPr>
          <a:xfrm>
            <a:off x="8756651" y="622303"/>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80" name="Rectangle 79"/>
          <p:cNvSpPr/>
          <p:nvPr/>
        </p:nvSpPr>
        <p:spPr>
          <a:xfrm>
            <a:off x="9914470" y="622303"/>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81" name="Rectangle 80"/>
          <p:cNvSpPr/>
          <p:nvPr/>
        </p:nvSpPr>
        <p:spPr>
          <a:xfrm>
            <a:off x="11072286" y="622303"/>
            <a:ext cx="996951"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32" tIns="121888" rIns="182832" bIns="121888" rtlCol="0" anchor="t" anchorCtr="0"/>
          <a:lstStyle/>
          <a:p>
            <a:pPr algn="ctr" defTabSz="914126"/>
            <a:endParaRPr lang="en-US" sz="2399" dirty="0" err="1" smtClean="0">
              <a:solidFill>
                <a:srgbClr val="E7E6E6"/>
              </a:solidFill>
            </a:endParaRPr>
          </a:p>
        </p:txBody>
      </p:sp>
      <p:sp>
        <p:nvSpPr>
          <p:cNvPr id="82" name="Freeform 95"/>
          <p:cNvSpPr>
            <a:spLocks/>
          </p:cNvSpPr>
          <p:nvPr/>
        </p:nvSpPr>
        <p:spPr bwMode="black">
          <a:xfrm>
            <a:off x="9037914" y="903566"/>
            <a:ext cx="434425" cy="434421"/>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3" name="Freeform 81"/>
          <p:cNvSpPr>
            <a:spLocks noEditPoints="1"/>
          </p:cNvSpPr>
          <p:nvPr/>
        </p:nvSpPr>
        <p:spPr bwMode="black">
          <a:xfrm>
            <a:off x="11323070" y="929015"/>
            <a:ext cx="495379" cy="38352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4" name="Freeform 116"/>
          <p:cNvSpPr>
            <a:spLocks noEditPoints="1"/>
          </p:cNvSpPr>
          <p:nvPr/>
        </p:nvSpPr>
        <p:spPr bwMode="black">
          <a:xfrm>
            <a:off x="10175241" y="931015"/>
            <a:ext cx="475405" cy="37952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5" name="Freeform 12"/>
          <p:cNvSpPr>
            <a:spLocks noChangeAspect="1"/>
          </p:cNvSpPr>
          <p:nvPr/>
        </p:nvSpPr>
        <p:spPr bwMode="black">
          <a:xfrm>
            <a:off x="7915069" y="867615"/>
            <a:ext cx="364480"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109711" tIns="54857" rIns="109711" bIns="54857" numCol="1" anchor="t" anchorCtr="0" compatLnSpc="1">
            <a:prstTxWarp prst="textNoShape">
              <a:avLst/>
            </a:prstTxWarp>
          </a:bodyPr>
          <a:lstStyle/>
          <a:p>
            <a:pPr defTabSz="914126"/>
            <a:endParaRPr lang="en-US" sz="2132">
              <a:solidFill>
                <a:prstClr val="white"/>
              </a:solidFill>
            </a:endParaRPr>
          </a:p>
        </p:txBody>
      </p:sp>
      <p:sp>
        <p:nvSpPr>
          <p:cNvPr id="86" name="Freeform 104"/>
          <p:cNvSpPr>
            <a:spLocks noEditPoints="1"/>
          </p:cNvSpPr>
          <p:nvPr/>
        </p:nvSpPr>
        <p:spPr bwMode="black">
          <a:xfrm>
            <a:off x="10146897" y="3170364"/>
            <a:ext cx="532095" cy="532095"/>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7" name="Freeform 108"/>
          <p:cNvSpPr>
            <a:spLocks noEditPoints="1"/>
          </p:cNvSpPr>
          <p:nvPr/>
        </p:nvSpPr>
        <p:spPr bwMode="black">
          <a:xfrm>
            <a:off x="11341047" y="2020920"/>
            <a:ext cx="459424" cy="515349"/>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sp>
        <p:nvSpPr>
          <p:cNvPr id="88" name="Freeform 166"/>
          <p:cNvSpPr>
            <a:spLocks noEditPoints="1"/>
          </p:cNvSpPr>
          <p:nvPr/>
        </p:nvSpPr>
        <p:spPr bwMode="black">
          <a:xfrm>
            <a:off x="10146897" y="2020920"/>
            <a:ext cx="532095" cy="515349"/>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914126"/>
            <a:endParaRPr lang="en-US" sz="2399">
              <a:solidFill>
                <a:prstClr val="white"/>
              </a:solidFill>
            </a:endParaRPr>
          </a:p>
        </p:txBody>
      </p:sp>
      <p:grpSp>
        <p:nvGrpSpPr>
          <p:cNvPr id="96" name="Group 95"/>
          <p:cNvGrpSpPr/>
          <p:nvPr/>
        </p:nvGrpSpPr>
        <p:grpSpPr>
          <a:xfrm>
            <a:off x="11283219" y="3269238"/>
            <a:ext cx="575080" cy="312331"/>
            <a:chOff x="1506537" y="2403476"/>
            <a:chExt cx="4492626" cy="2439987"/>
          </a:xfrm>
        </p:grpSpPr>
        <p:sp>
          <p:nvSpPr>
            <p:cNvPr id="97" name="Rectangle 67"/>
            <p:cNvSpPr>
              <a:spLocks noChangeArrowheads="1"/>
            </p:cNvSpPr>
            <p:nvPr/>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98" name="Freeform 68"/>
            <p:cNvSpPr>
              <a:spLocks/>
            </p:cNvSpPr>
            <p:nvPr/>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99" name="Freeform 69"/>
            <p:cNvSpPr>
              <a:spLocks/>
            </p:cNvSpPr>
            <p:nvPr/>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100" name="Freeform 70"/>
            <p:cNvSpPr>
              <a:spLocks/>
            </p:cNvSpPr>
            <p:nvPr/>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101" name="Freeform 72"/>
            <p:cNvSpPr>
              <a:spLocks/>
            </p:cNvSpPr>
            <p:nvPr/>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sp>
          <p:nvSpPr>
            <p:cNvPr id="102" name="Rectangle 73"/>
            <p:cNvSpPr>
              <a:spLocks noChangeArrowheads="1"/>
            </p:cNvSpPr>
            <p:nvPr/>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126"/>
              <a:endParaRPr lang="en-US" sz="2399">
                <a:solidFill>
                  <a:prstClr val="white"/>
                </a:solidFill>
              </a:endParaRPr>
            </a:p>
          </p:txBody>
        </p:sp>
      </p:grpSp>
    </p:spTree>
    <p:extLst>
      <p:ext uri="{BB962C8B-B14F-4D97-AF65-F5344CB8AC3E}">
        <p14:creationId xmlns:p14="http://schemas.microsoft.com/office/powerpoint/2010/main" val="128547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1166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8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63" indent="0">
              <a:buNone/>
              <a:defRPr/>
            </a:lvl3pPr>
            <a:lvl4pPr marL="447925" indent="0">
              <a:buNone/>
              <a:defRPr/>
            </a:lvl4pPr>
            <a:lvl5pPr marL="67188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28025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4663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150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9659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8061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2488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3419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5/9/2014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7313260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E2579562-542F-4E9B-B56C-53437A139271}" type="datetimeFigureOut">
              <a:rPr lang="en-US" smtClean="0">
                <a:solidFill>
                  <a:prstClr val="black">
                    <a:tint val="75000"/>
                  </a:prstClr>
                </a:solidFill>
              </a:rPr>
              <a:pPr defTabSz="914126"/>
              <a:t>5/9/2014</a:t>
            </a:fld>
            <a:endParaRPr lang="en-US">
              <a:solidFill>
                <a:prstClr val="black">
                  <a:tint val="75000"/>
                </a:prstClr>
              </a:solidFill>
            </a:endParaRP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018E1057-69D3-4BBA-B83D-E7BC953DEFDD}"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366974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www.nokia.com/global/products/phone/lumia52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windowsphone.com/en-US/store/publishers?publisherId=Ratrod+Studio+Inc.&amp;appId=3341a521-cedb-462a-86e9-70bd0485a3a9" TargetMode="External"/><Relationship Id="rId2" Type="http://schemas.openxmlformats.org/officeDocument/2006/relationships/hyperlink" Target="http://apps.microsoft.com/windows/en-us/app/drift-mania-championship-2/c0289438-79d3-433d-8c77-a760057e2d0c" TargetMode="External"/><Relationship Id="rId1" Type="http://schemas.openxmlformats.org/officeDocument/2006/relationships/slideLayout" Target="../slideLayouts/slideLayout2.xml"/><Relationship Id="rId4" Type="http://schemas.openxmlformats.org/officeDocument/2006/relationships/hyperlink" Target="http://www.windowsphone.com/en-US/store/publishers?publisherId=Magma+Mobile&amp;appId=76402852-94cc-409a-b258-f35fa9281b47"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completedevelopment.blogspot.com/2014/04/how-to-port-unity-games-to-windows.html" TargetMode="External"/><Relationship Id="rId2" Type="http://schemas.openxmlformats.org/officeDocument/2006/relationships/hyperlink" Target="http://www.indiedevspot.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www.visualstudio.com/downloads/download-visual-studio-vs#d-express-windows-8" TargetMode="External"/><Relationship Id="rId3" Type="http://schemas.openxmlformats.org/officeDocument/2006/relationships/hyperlink" Target="http://technet.microsoft.com/en-us/evalcenter/hh699156.aspx" TargetMode="External"/><Relationship Id="rId7" Type="http://schemas.openxmlformats.org/officeDocument/2006/relationships/hyperlink" Target="http://www.visualstudio.com/downloads/download-visual-studio-vs#d-express-windows-phone" TargetMode="External"/><Relationship Id="rId2" Type="http://schemas.openxmlformats.org/officeDocument/2006/relationships/hyperlink" Target="http://msdn.microsoft.com/en-us/library/windows/apps/hh868184.aspx" TargetMode="External"/><Relationship Id="rId1" Type="http://schemas.openxmlformats.org/officeDocument/2006/relationships/slideLayout" Target="../slideLayouts/slideLayout2.xml"/><Relationship Id="rId6" Type="http://schemas.openxmlformats.org/officeDocument/2006/relationships/hyperlink" Target="http://www.microsoft.com/en-us/download/details.aspx?id=35471" TargetMode="External"/><Relationship Id="rId5" Type="http://schemas.openxmlformats.org/officeDocument/2006/relationships/hyperlink" Target="http://blogs.technet.com/b/haroldwong/archive/2013/02/05/configuring-a-mac-for-windows-8-and-windows-phone-development-with-parallels-8-installing-and-configuring-parallels.aspx" TargetMode="External"/><Relationship Id="rId4" Type="http://schemas.openxmlformats.org/officeDocument/2006/relationships/hyperlink" Target="http://blogs.technet.com/b/chrisavis/archive/2013/01/27/installing-windows-8-into-oracle-virtualbox-running-on-mac-os-x.aspx"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docs.unity3d.com/Documentation/Manual/PlatformDependentCompilation.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indiedevspot.com/" TargetMode="External"/><Relationship Id="rId2" Type="http://schemas.openxmlformats.org/officeDocument/2006/relationships/hyperlink" Target="mailto:dacrook@Microsoft.com"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unityvs.com/"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msdn.microsoft.com/en-us/library/windows/apps/hh868184.aspx"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opengameart.org/" TargetMode="External"/><Relationship Id="rId3" Type="http://schemas.openxmlformats.org/officeDocument/2006/relationships/hyperlink" Target="http://freepd.com/" TargetMode="External"/><Relationship Id="rId7" Type="http://schemas.openxmlformats.org/officeDocument/2006/relationships/hyperlink" Target="http://lunar.lostgarden.com/labels/free%20game%20graphics.html" TargetMode="External"/><Relationship Id="rId2" Type="http://schemas.openxmlformats.org/officeDocument/2006/relationships/hyperlink" Target="http://incompetech.com/m/c/royalty-free/" TargetMode="External"/><Relationship Id="rId1" Type="http://schemas.openxmlformats.org/officeDocument/2006/relationships/slideLayout" Target="../slideLayouts/slideLayout2.xml"/><Relationship Id="rId6" Type="http://schemas.openxmlformats.org/officeDocument/2006/relationships/hyperlink" Target="http://www.videogamesprites.net/" TargetMode="External"/><Relationship Id="rId11" Type="http://schemas.openxmlformats.org/officeDocument/2006/relationships/hyperlink" Target="-%20http:/maxtextures.com/" TargetMode="External"/><Relationship Id="rId5" Type="http://schemas.openxmlformats.org/officeDocument/2006/relationships/hyperlink" Target="http://hasgraphics.com/free-sprites/" TargetMode="External"/><Relationship Id="rId10" Type="http://schemas.openxmlformats.org/officeDocument/2006/relationships/hyperlink" Target="http://hasgraphics.com/category/textures/" TargetMode="External"/><Relationship Id="rId4" Type="http://schemas.openxmlformats.org/officeDocument/2006/relationships/hyperlink" Target="http://soundbible.com/" TargetMode="External"/><Relationship Id="rId9" Type="http://schemas.openxmlformats.org/officeDocument/2006/relationships/hyperlink" Target="http://cgtexture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funplosion.com/free-assets.html" TargetMode="External"/><Relationship Id="rId3" Type="http://schemas.openxmlformats.org/officeDocument/2006/relationships/hyperlink" Target="http://thenounproject.com/" TargetMode="External"/><Relationship Id="rId7" Type="http://schemas.openxmlformats.org/officeDocument/2006/relationships/hyperlink" Target="http://www.clker.com/" TargetMode="External"/><Relationship Id="rId2" Type="http://schemas.openxmlformats.org/officeDocument/2006/relationships/hyperlink" Target="http://www.syncfusion.com/downloads/metrostudio" TargetMode="External"/><Relationship Id="rId1" Type="http://schemas.openxmlformats.org/officeDocument/2006/relationships/slideLayout" Target="../slideLayouts/slideLayout2.xml"/><Relationship Id="rId6" Type="http://schemas.openxmlformats.org/officeDocument/2006/relationships/hyperlink" Target="http://openclipart.org/" TargetMode="External"/><Relationship Id="rId5" Type="http://schemas.openxmlformats.org/officeDocument/2006/relationships/hyperlink" Target="http://www.everystockphoto.com/" TargetMode="External"/><Relationship Id="rId10" Type="http://schemas.openxmlformats.org/officeDocument/2006/relationships/hyperlink" Target="http://jessefreeman.com/category/game-artwork/" TargetMode="External"/><Relationship Id="rId4" Type="http://schemas.openxmlformats.org/officeDocument/2006/relationships/hyperlink" Target="http://www.billybarker.net/350-mobile-app-icons-for-developers/" TargetMode="External"/><Relationship Id="rId9" Type="http://schemas.openxmlformats.org/officeDocument/2006/relationships/hyperlink" Target="http://www.ironstarmedia.co.uk/resources/free-game-asse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455562"/>
            <a:ext cx="8791575" cy="2387600"/>
          </a:xfrm>
        </p:spPr>
        <p:txBody>
          <a:bodyPr>
            <a:normAutofit/>
          </a:bodyPr>
          <a:lstStyle/>
          <a:p>
            <a:r>
              <a:rPr lang="en-US" sz="7200" dirty="0" smtClean="0"/>
              <a:t>Day of Unity</a:t>
            </a:r>
            <a:endParaRPr lang="en-US" sz="72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4" y="4192136"/>
            <a:ext cx="3265981" cy="1183216"/>
          </a:xfrm>
          <a:prstGeom prst="rect">
            <a:avLst/>
          </a:prstGeom>
        </p:spPr>
      </p:pic>
      <p:pic>
        <p:nvPicPr>
          <p:cNvPr id="11" name="Picture 10"/>
          <p:cNvPicPr>
            <a:picLocks noChangeAspect="1"/>
          </p:cNvPicPr>
          <p:nvPr/>
        </p:nvPicPr>
        <p:blipFill>
          <a:blip r:embed="rId3"/>
          <a:stretch>
            <a:fillRect/>
          </a:stretch>
        </p:blipFill>
        <p:spPr>
          <a:xfrm rot="16200000">
            <a:off x="6973065" y="1829838"/>
            <a:ext cx="6232893" cy="345327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1876424" y="2604887"/>
            <a:ext cx="4268623" cy="914400"/>
          </a:xfrm>
          <a:prstGeom prst="rect">
            <a:avLst/>
          </a:prstGeom>
        </p:spPr>
      </p:pic>
    </p:spTree>
    <p:extLst>
      <p:ext uri="{BB962C8B-B14F-4D97-AF65-F5344CB8AC3E}">
        <p14:creationId xmlns:p14="http://schemas.microsoft.com/office/powerpoint/2010/main" val="3676610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endParaRPr lang="en-US"/>
          </a:p>
        </p:txBody>
      </p:sp>
      <p:sp>
        <p:nvSpPr>
          <p:cNvPr id="9" name="Subtitle 8"/>
          <p:cNvSpPr>
            <a:spLocks noGrp="1"/>
          </p:cNvSpPr>
          <p:nvPr>
            <p:ph type="subTitle" idx="1"/>
          </p:nvPr>
        </p:nvSpPr>
        <p:spPr/>
        <p:txBody>
          <a:bodyPr/>
          <a:lstStyle/>
          <a:p>
            <a:endParaRPr lang="en-US"/>
          </a:p>
        </p:txBody>
      </p:sp>
      <p:pic>
        <p:nvPicPr>
          <p:cNvPr id="10" name="Picture 9"/>
          <p:cNvPicPr>
            <a:picLocks noChangeAspect="1"/>
          </p:cNvPicPr>
          <p:nvPr/>
        </p:nvPicPr>
        <p:blipFill>
          <a:blip r:embed="rId2"/>
          <a:stretch>
            <a:fillRect/>
          </a:stretch>
        </p:blipFill>
        <p:spPr>
          <a:xfrm>
            <a:off x="1620416" y="893"/>
            <a:ext cx="8951168" cy="3332882"/>
          </a:xfrm>
          <a:prstGeom prst="rect">
            <a:avLst/>
          </a:prstGeom>
        </p:spPr>
      </p:pic>
      <p:pic>
        <p:nvPicPr>
          <p:cNvPr id="11" name="Picture 10"/>
          <p:cNvPicPr>
            <a:picLocks noChangeAspect="1"/>
          </p:cNvPicPr>
          <p:nvPr/>
        </p:nvPicPr>
        <p:blipFill>
          <a:blip r:embed="rId3"/>
          <a:stretch>
            <a:fillRect/>
          </a:stretch>
        </p:blipFill>
        <p:spPr>
          <a:xfrm>
            <a:off x="1610895" y="3141321"/>
            <a:ext cx="8960691" cy="3789963"/>
          </a:xfrm>
          <a:prstGeom prst="rect">
            <a:avLst/>
          </a:prstGeom>
        </p:spPr>
      </p:pic>
      <p:sp>
        <p:nvSpPr>
          <p:cNvPr id="12" name="TextBox 11"/>
          <p:cNvSpPr txBox="1"/>
          <p:nvPr/>
        </p:nvSpPr>
        <p:spPr>
          <a:xfrm>
            <a:off x="6487326" y="5725067"/>
            <a:ext cx="3428572" cy="369236"/>
          </a:xfrm>
          <a:prstGeom prst="rect">
            <a:avLst/>
          </a:prstGeom>
          <a:noFill/>
        </p:spPr>
        <p:txBody>
          <a:bodyPr wrap="none" rtlCol="0">
            <a:spAutoFit/>
          </a:bodyPr>
          <a:lstStyle/>
          <a:p>
            <a:pPr defTabSz="914126"/>
            <a:r>
              <a:rPr lang="en-US" sz="1799" dirty="0">
                <a:solidFill>
                  <a:prstClr val="black"/>
                </a:solidFill>
              </a:rPr>
              <a:t>http://aka.ms/DreamSparkContest</a:t>
            </a:r>
          </a:p>
        </p:txBody>
      </p:sp>
    </p:spTree>
    <p:extLst>
      <p:ext uri="{BB962C8B-B14F-4D97-AF65-F5344CB8AC3E}">
        <p14:creationId xmlns:p14="http://schemas.microsoft.com/office/powerpoint/2010/main" val="34936798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733407" y="2654509"/>
            <a:ext cx="2181473" cy="218059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175" y="895"/>
            <a:ext cx="10510124" cy="963114"/>
          </a:xfrm>
        </p:spPr>
        <p:txBody>
          <a:bodyPr vert="horz" wrap="square" lIns="146228" tIns="91392" rIns="146228" bIns="91392" rtlCol="0" anchor="t">
            <a:noAutofit/>
          </a:bodyPr>
          <a:lstStyle/>
          <a:p>
            <a:pPr defTabSz="932182"/>
            <a:r>
              <a:rPr lang="en-US" sz="5396" spc="-102">
                <a:ln w="3175">
                  <a:noFill/>
                </a:ln>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ea typeface="+mn-ea"/>
                <a:cs typeface="Segoe UI Light" panose="020B0502040204020203" pitchFamily="34" charset="0"/>
              </a:rPr>
              <a:t>BizSpark</a:t>
            </a:r>
            <a:endParaRPr lang="en-US" sz="3199" spc="-102" dirty="0">
              <a:ln w="3175">
                <a:noFill/>
              </a:ln>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ea typeface="+mn-ea"/>
              <a:cs typeface="Segoe UI Light" panose="020B0502040204020203" pitchFamily="34" charset="0"/>
            </a:endParaRPr>
          </a:p>
        </p:txBody>
      </p:sp>
      <p:sp>
        <p:nvSpPr>
          <p:cNvPr id="4" name="Text Placeholder 3"/>
          <p:cNvSpPr>
            <a:spLocks noGrp="1"/>
          </p:cNvSpPr>
          <p:nvPr>
            <p:ph type="body" sz="quarter" idx="10"/>
          </p:nvPr>
        </p:nvSpPr>
        <p:spPr>
          <a:xfrm>
            <a:off x="157350" y="972356"/>
            <a:ext cx="7006968" cy="4146289"/>
          </a:xfrm>
        </p:spPr>
        <p:txBody>
          <a:bodyPr vert="horz" wrap="square" lIns="146228" tIns="91392" rIns="146228" bIns="91392" rtlCol="0">
            <a:spAutoFit/>
          </a:bodyPr>
          <a:lstStyle/>
          <a:p>
            <a:pPr defTabSz="932182">
              <a:spcBef>
                <a:spcPct val="20000"/>
              </a:spcBef>
              <a:buSzPct val="90000"/>
            </a:pPr>
            <a:r>
              <a:rPr lang="en-US" sz="3198" dirty="0">
                <a:gradFill>
                  <a:gsLst>
                    <a:gs pos="1250">
                      <a:srgbClr val="E81123"/>
                    </a:gs>
                    <a:gs pos="99000">
                      <a:srgbClr val="E81123"/>
                    </a:gs>
                  </a:gsLst>
                  <a:lin ang="5400000" scaled="0"/>
                </a:gradFill>
                <a:latin typeface="Segoe UI Light"/>
              </a:rPr>
              <a:t>Software </a:t>
            </a:r>
          </a:p>
          <a:p>
            <a:pPr marL="282490" lvl="1" indent="-282490" defTabSz="932182">
              <a:spcBef>
                <a:spcPct val="20000"/>
              </a:spcBef>
              <a:buSzPct val="90000"/>
              <a:buFont typeface="Arial" pitchFamily="34" charset="0"/>
              <a:buChar char="•"/>
            </a:pPr>
            <a:r>
              <a:rPr lang="en-US" sz="1798" b="1" dirty="0">
                <a:latin typeface="Segoe UI"/>
              </a:rPr>
              <a:t>3 years free software/Development Tools</a:t>
            </a:r>
          </a:p>
          <a:p>
            <a:pPr marL="282490" lvl="1" indent="-282490" defTabSz="932182">
              <a:spcBef>
                <a:spcPct val="20000"/>
              </a:spcBef>
              <a:buSzPct val="90000"/>
              <a:buFont typeface="Arial" pitchFamily="34" charset="0"/>
              <a:buChar char="•"/>
            </a:pPr>
            <a:r>
              <a:rPr lang="en-US" sz="1798" b="1" dirty="0">
                <a:latin typeface="Segoe UI"/>
              </a:rPr>
              <a:t>Windows Azure Credits $200 first month/$150 thereafter</a:t>
            </a:r>
          </a:p>
          <a:p>
            <a:pPr defTabSz="932182">
              <a:spcBef>
                <a:spcPct val="20000"/>
              </a:spcBef>
              <a:buSzPct val="90000"/>
            </a:pPr>
            <a:r>
              <a:rPr lang="en-US" sz="3198" dirty="0">
                <a:gradFill>
                  <a:gsLst>
                    <a:gs pos="1250">
                      <a:srgbClr val="E81123"/>
                    </a:gs>
                    <a:gs pos="99000">
                      <a:srgbClr val="E81123"/>
                    </a:gs>
                  </a:gsLst>
                  <a:lin ang="5400000" scaled="0"/>
                </a:gradFill>
                <a:latin typeface="Segoe UI Light"/>
              </a:rPr>
              <a:t>Support</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Professional technical and product support</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Unique offers from Network Partners</a:t>
            </a:r>
          </a:p>
          <a:p>
            <a:pPr lvl="1" defTabSz="932182">
              <a:spcBef>
                <a:spcPct val="20000"/>
              </a:spcBef>
              <a:buSzPct val="90000"/>
            </a:pPr>
            <a:r>
              <a:rPr lang="en-US" sz="3198" dirty="0">
                <a:gradFill>
                  <a:gsLst>
                    <a:gs pos="1250">
                      <a:srgbClr val="E81123"/>
                    </a:gs>
                    <a:gs pos="99000">
                      <a:srgbClr val="E81123"/>
                    </a:gs>
                  </a:gsLst>
                  <a:lin ang="5400000" scaled="0"/>
                </a:gradFill>
                <a:latin typeface="Segoe UI Light"/>
              </a:rPr>
              <a:t>Visibility</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Profile, Offers and Events </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Connection to the ecosystem</a:t>
            </a:r>
          </a:p>
          <a:p>
            <a:pPr marL="342694" lvl="1" indent="-342694" defTabSz="932182">
              <a:spcBef>
                <a:spcPct val="20000"/>
              </a:spcBef>
              <a:buSzPct val="90000"/>
              <a:buFont typeface="Arial" pitchFamily="34" charset="0"/>
              <a:buChar char="•"/>
            </a:pPr>
            <a:r>
              <a:rPr lang="en-US" sz="1798" dirty="0">
                <a:gradFill>
                  <a:gsLst>
                    <a:gs pos="1250">
                      <a:srgbClr val="000000">
                        <a:lumMod val="65000"/>
                        <a:lumOff val="35000"/>
                      </a:srgbClr>
                    </a:gs>
                    <a:gs pos="99000">
                      <a:srgbClr val="000000">
                        <a:lumMod val="65000"/>
                        <a:lumOff val="35000"/>
                      </a:srgbClr>
                    </a:gs>
                  </a:gsLst>
                  <a:lin ang="5400000" scaled="0"/>
                </a:gradFill>
                <a:latin typeface="Segoe UI"/>
              </a:rPr>
              <a:t>Opportunities for showcase, visibility (events, social media)</a:t>
            </a:r>
          </a:p>
          <a:p>
            <a:pPr marL="342694" lvl="1" indent="-342694" defTabSz="932182">
              <a:spcBef>
                <a:spcPct val="20000"/>
              </a:spcBef>
              <a:buSzPct val="90000"/>
              <a:buFont typeface="Arial" pitchFamily="34" charset="0"/>
              <a:buChar char="•"/>
            </a:pPr>
            <a:endParaRPr lang="en-US" sz="1798" dirty="0">
              <a:gradFill>
                <a:gsLst>
                  <a:gs pos="1250">
                    <a:srgbClr val="000000">
                      <a:lumMod val="65000"/>
                      <a:lumOff val="35000"/>
                    </a:srgbClr>
                  </a:gs>
                  <a:gs pos="99000">
                    <a:srgbClr val="000000">
                      <a:lumMod val="65000"/>
                      <a:lumOff val="35000"/>
                    </a:srgbClr>
                  </a:gs>
                </a:gsLst>
                <a:lin ang="5400000" scaled="0"/>
              </a:gradFill>
              <a:latin typeface="Segoe UI"/>
            </a:endParaRPr>
          </a:p>
        </p:txBody>
      </p:sp>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415219" y="364802"/>
            <a:ext cx="2177179" cy="2177178"/>
          </a:xfrm>
          <a:prstGeom prst="rect">
            <a:avLst/>
          </a:prstGeom>
        </p:spPr>
      </p:pic>
      <p:grpSp>
        <p:nvGrpSpPr>
          <p:cNvPr id="2" name="Group 1"/>
          <p:cNvGrpSpPr/>
          <p:nvPr/>
        </p:nvGrpSpPr>
        <p:grpSpPr>
          <a:xfrm>
            <a:off x="9733405" y="364803"/>
            <a:ext cx="2177177" cy="2177177"/>
            <a:chOff x="9560544" y="1277605"/>
            <a:chExt cx="2178311" cy="2178311"/>
          </a:xfrm>
        </p:grpSpPr>
        <p:sp>
          <p:nvSpPr>
            <p:cNvPr id="25" name="Rectangle 24"/>
            <p:cNvSpPr/>
            <p:nvPr/>
          </p:nvSpPr>
          <p:spPr bwMode="gray">
            <a:xfrm>
              <a:off x="9560544" y="1277605"/>
              <a:ext cx="2178311" cy="2178311"/>
            </a:xfrm>
            <a:prstGeom prst="rect">
              <a:avLst/>
            </a:prstGeom>
            <a:solidFill>
              <a:srgbClr val="E8112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593" tIns="44795" rIns="89593" bIns="44795" numCol="1" rtlCol="0" anchor="ctr" anchorCtr="0" compatLnSpc="1">
              <a:prstTxWarp prst="textNoShape">
                <a:avLst/>
              </a:prstTxWarp>
            </a:bodyPr>
            <a:lstStyle/>
            <a:p>
              <a:pPr algn="ctr" defTabSz="895553" fontAlgn="base">
                <a:spcBef>
                  <a:spcPct val="0"/>
                </a:spcBef>
                <a:spcAft>
                  <a:spcPct val="0"/>
                </a:spcAft>
              </a:pPr>
              <a:endParaRPr lang="en-US" sz="2155" dirty="0">
                <a:gradFill>
                  <a:gsLst>
                    <a:gs pos="0">
                      <a:srgbClr val="FFFFFF"/>
                    </a:gs>
                    <a:gs pos="100000">
                      <a:srgbClr val="FFFFFF"/>
                    </a:gs>
                  </a:gsLst>
                  <a:lin ang="5400000" scaled="0"/>
                </a:gradFill>
                <a:latin typeface="Segoe UI" pitchFamily="34" charset="0"/>
              </a:endParaRPr>
            </a:p>
          </p:txBody>
        </p:sp>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r="66178"/>
            <a:stretch/>
          </p:blipFill>
          <p:spPr>
            <a:xfrm>
              <a:off x="10050763" y="1781713"/>
              <a:ext cx="1197873" cy="1397310"/>
            </a:xfrm>
            <a:prstGeom prst="rect">
              <a:avLst/>
            </a:prstGeom>
          </p:spPr>
        </p:pic>
      </p:grpSp>
      <p:grpSp>
        <p:nvGrpSpPr>
          <p:cNvPr id="5" name="Group 4"/>
          <p:cNvGrpSpPr/>
          <p:nvPr/>
        </p:nvGrpSpPr>
        <p:grpSpPr>
          <a:xfrm>
            <a:off x="7415219" y="2657928"/>
            <a:ext cx="2177177" cy="2177177"/>
            <a:chOff x="7241150" y="3571925"/>
            <a:chExt cx="2178311" cy="2178311"/>
          </a:xfrm>
        </p:grpSpPr>
        <p:sp>
          <p:nvSpPr>
            <p:cNvPr id="14" name="Rectangle 13"/>
            <p:cNvSpPr/>
            <p:nvPr/>
          </p:nvSpPr>
          <p:spPr bwMode="gray">
            <a:xfrm>
              <a:off x="7241150" y="3571925"/>
              <a:ext cx="2178311" cy="2178311"/>
            </a:xfrm>
            <a:prstGeom prst="rect">
              <a:avLst/>
            </a:prstGeom>
            <a:solidFill>
              <a:srgbClr val="E8112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593" tIns="44795" rIns="89593" bIns="44795" numCol="1" rtlCol="0" anchor="ctr" anchorCtr="0" compatLnSpc="1">
              <a:prstTxWarp prst="textNoShape">
                <a:avLst/>
              </a:prstTxWarp>
            </a:bodyPr>
            <a:lstStyle/>
            <a:p>
              <a:pPr algn="ctr" defTabSz="895553" fontAlgn="base">
                <a:spcBef>
                  <a:spcPct val="0"/>
                </a:spcBef>
                <a:spcAft>
                  <a:spcPct val="0"/>
                </a:spcAft>
              </a:pPr>
              <a:endParaRPr lang="en-US" sz="2155" dirty="0">
                <a:gradFill>
                  <a:gsLst>
                    <a:gs pos="0">
                      <a:srgbClr val="FFFFFF"/>
                    </a:gs>
                    <a:gs pos="100000">
                      <a:srgbClr val="FFFFFF"/>
                    </a:gs>
                  </a:gsLst>
                  <a:lin ang="5400000" scaled="0"/>
                </a:gradFill>
                <a:latin typeface="Segoe UI" pitchFamily="34" charset="0"/>
              </a:endParaRPr>
            </a:p>
          </p:txBody>
        </p:sp>
        <p:pic>
          <p:nvPicPr>
            <p:cNvPr id="30" name="Picture 2" descr="\\MAGNUM\Projects\Microsoft\Cloud Power FY12\Design\Icons\PNGs\Cloud_on_your_terms.png"/>
            <p:cNvPicPr>
              <a:picLocks noChangeAspect="1" noChangeArrowheads="1"/>
            </p:cNvPicPr>
            <p:nvPr/>
          </p:nvPicPr>
          <p:blipFill>
            <a:blip r:embed="rId6" cstate="print">
              <a:lum bright="100000"/>
            </a:blip>
            <a:stretch>
              <a:fillRect/>
            </a:stretch>
          </p:blipFill>
          <p:spPr bwMode="auto">
            <a:xfrm>
              <a:off x="7415905" y="3744971"/>
              <a:ext cx="1828800" cy="1828800"/>
            </a:xfrm>
            <a:prstGeom prst="rect">
              <a:avLst/>
            </a:prstGeom>
            <a:noFill/>
            <a:ln>
              <a:noFill/>
            </a:ln>
          </p:spPr>
        </p:pic>
      </p:grpSp>
      <p:sp>
        <p:nvSpPr>
          <p:cNvPr id="6" name="TextBox 5"/>
          <p:cNvSpPr txBox="1"/>
          <p:nvPr/>
        </p:nvSpPr>
        <p:spPr>
          <a:xfrm>
            <a:off x="685387" y="5749028"/>
            <a:ext cx="6030740" cy="369236"/>
          </a:xfrm>
          <a:prstGeom prst="rect">
            <a:avLst/>
          </a:prstGeom>
          <a:noFill/>
        </p:spPr>
        <p:txBody>
          <a:bodyPr wrap="square" rtlCol="0">
            <a:spAutoFit/>
          </a:bodyPr>
          <a:lstStyle/>
          <a:p>
            <a:pPr defTabSz="914363"/>
            <a:endParaRPr lang="en-US" sz="1799" dirty="0">
              <a:solidFill>
                <a:prstClr val="black"/>
              </a:solidFill>
            </a:endParaRPr>
          </a:p>
        </p:txBody>
      </p:sp>
      <p:sp>
        <p:nvSpPr>
          <p:cNvPr id="13" name="TextBox 12"/>
          <p:cNvSpPr txBox="1"/>
          <p:nvPr/>
        </p:nvSpPr>
        <p:spPr>
          <a:xfrm>
            <a:off x="157350" y="5021963"/>
            <a:ext cx="7257870" cy="1538482"/>
          </a:xfrm>
          <a:prstGeom prst="rect">
            <a:avLst/>
          </a:prstGeom>
          <a:solidFill>
            <a:srgbClr val="002060"/>
          </a:solidFill>
        </p:spPr>
        <p:txBody>
          <a:bodyPr wrap="square" lIns="0" tIns="0" rIns="0" bIns="0" rtlCol="0">
            <a:spAutoFit/>
          </a:bodyPr>
          <a:lstStyle/>
          <a:p>
            <a:pPr marL="194252" defTabSz="914363"/>
            <a:r>
              <a:rPr lang="en-US" sz="1999" dirty="0">
                <a:solidFill>
                  <a:prstClr val="white"/>
                </a:solidFill>
              </a:rPr>
              <a:t>Is your startup:</a:t>
            </a:r>
          </a:p>
          <a:p>
            <a:pPr marL="285664" indent="-91413" defTabSz="914363">
              <a:buFont typeface="Arial" pitchFamily="34" charset="0"/>
              <a:buChar char="•"/>
            </a:pPr>
            <a:r>
              <a:rPr lang="en-US" sz="1999" dirty="0">
                <a:solidFill>
                  <a:prstClr val="white"/>
                </a:solidFill>
              </a:rPr>
              <a:t> Developing Software?</a:t>
            </a:r>
          </a:p>
          <a:p>
            <a:pPr marL="285664" indent="-91413" defTabSz="914363">
              <a:buFont typeface="Arial" pitchFamily="34" charset="0"/>
              <a:buChar char="•"/>
            </a:pPr>
            <a:r>
              <a:rPr lang="en-US" sz="1999" dirty="0">
                <a:solidFill>
                  <a:prstClr val="white"/>
                </a:solidFill>
              </a:rPr>
              <a:t> Privately held?</a:t>
            </a:r>
          </a:p>
          <a:p>
            <a:pPr marL="285664" indent="-91413" defTabSz="914363">
              <a:buFont typeface="Arial" pitchFamily="34" charset="0"/>
              <a:buChar char="•"/>
            </a:pPr>
            <a:r>
              <a:rPr lang="en-US" sz="1999" dirty="0">
                <a:solidFill>
                  <a:prstClr val="white"/>
                </a:solidFill>
              </a:rPr>
              <a:t> Less than 5 years old?</a:t>
            </a:r>
          </a:p>
          <a:p>
            <a:pPr marL="285664" indent="-91413" defTabSz="914363">
              <a:buFont typeface="Arial" pitchFamily="34" charset="0"/>
              <a:buChar char="•"/>
            </a:pPr>
            <a:r>
              <a:rPr lang="en-US" sz="1999" dirty="0">
                <a:solidFill>
                  <a:prstClr val="white"/>
                </a:solidFill>
              </a:rPr>
              <a:t> Making less than US $1M in annual revenue?</a:t>
            </a: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3300" y="6257158"/>
            <a:ext cx="1456721" cy="535845"/>
          </a:xfrm>
          <a:prstGeom prst="rect">
            <a:avLst/>
          </a:prstGeom>
        </p:spPr>
      </p:pic>
      <p:sp>
        <p:nvSpPr>
          <p:cNvPr id="8" name="Rectangle 7"/>
          <p:cNvSpPr/>
          <p:nvPr/>
        </p:nvSpPr>
        <p:spPr>
          <a:xfrm>
            <a:off x="7485724" y="5410562"/>
            <a:ext cx="4495363" cy="523084"/>
          </a:xfrm>
          <a:prstGeom prst="rect">
            <a:avLst/>
          </a:prstGeom>
        </p:spPr>
        <p:txBody>
          <a:bodyPr wrap="square">
            <a:spAutoFit/>
          </a:bodyPr>
          <a:lstStyle/>
          <a:p>
            <a:pPr algn="ctr" defTabSz="914126"/>
            <a:r>
              <a:rPr lang="en-US" sz="2799" u="sng" dirty="0">
                <a:solidFill>
                  <a:srgbClr val="00B0F0"/>
                </a:solidFill>
              </a:rPr>
              <a:t>http://bit.ly/1dSq8l7</a:t>
            </a:r>
          </a:p>
        </p:txBody>
      </p:sp>
    </p:spTree>
    <p:extLst>
      <p:ext uri="{BB962C8B-B14F-4D97-AF65-F5344CB8AC3E}">
        <p14:creationId xmlns:p14="http://schemas.microsoft.com/office/powerpoint/2010/main" val="2217616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7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8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1+#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21"/>
            </p:par>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6096000" y="6287511"/>
            <a:ext cx="3660617" cy="369332"/>
          </a:xfrm>
          <a:prstGeom prst="rect">
            <a:avLst/>
          </a:prstGeom>
          <a:noFill/>
        </p:spPr>
        <p:txBody>
          <a:bodyPr wrap="none" rtlCol="0">
            <a:spAutoFit/>
          </a:bodyPr>
          <a:lstStyle/>
          <a:p>
            <a:r>
              <a:rPr lang="en-US" dirty="0" smtClean="0"/>
              <a:t>http://www.wpdevcenteroffers.com/</a:t>
            </a:r>
            <a:endParaRPr lang="en-US" dirty="0"/>
          </a:p>
        </p:txBody>
      </p:sp>
    </p:spTree>
    <p:extLst>
      <p:ext uri="{BB962C8B-B14F-4D97-AF65-F5344CB8AC3E}">
        <p14:creationId xmlns:p14="http://schemas.microsoft.com/office/powerpoint/2010/main" val="620626041"/>
      </p:ext>
    </p:extLst>
  </p:cSld>
  <p:clrMapOvr>
    <a:masterClrMapping/>
  </p:clrMapOvr>
  <mc:AlternateContent xmlns:mc="http://schemas.openxmlformats.org/markup-compatibility/2006">
    <mc:Choice xmlns:p14="http://schemas.microsoft.com/office/powerpoint/2010/main" Requires="p14">
      <p:transition spd="slow" p14:dur="2000" advClick="0" advTm="180000"/>
    </mc:Choice>
    <mc:Fallback>
      <p:transition spd="slow" advClick="0" advTm="18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Windows Phone 8</a:t>
            </a:r>
            <a:endParaRPr lang="en-US" dirty="0"/>
          </a:p>
        </p:txBody>
      </p:sp>
      <p:sp>
        <p:nvSpPr>
          <p:cNvPr id="3" name="Content Placeholder 2"/>
          <p:cNvSpPr>
            <a:spLocks noGrp="1"/>
          </p:cNvSpPr>
          <p:nvPr>
            <p:ph idx="1"/>
          </p:nvPr>
        </p:nvSpPr>
        <p:spPr/>
        <p:txBody>
          <a:bodyPr/>
          <a:lstStyle/>
          <a:p>
            <a:r>
              <a:rPr lang="en-US" dirty="0"/>
              <a:t>Window Phone is currently growing faster than the phone market, and as of the latest figures is beating iPhone sales in 24 countries including India and Mexico, and is #2 in 10+ countries. There are more than 14 million downloads a day of apps on the phone alone. That’s nothing to shake a stick at.  The </a:t>
            </a:r>
            <a:r>
              <a:rPr lang="en-US" dirty="0">
                <a:hlinkClick r:id="rId2"/>
              </a:rPr>
              <a:t>Lumia 520</a:t>
            </a:r>
            <a:r>
              <a:rPr lang="en-US" dirty="0"/>
              <a:t> 512 MB phone has </a:t>
            </a:r>
            <a:r>
              <a:rPr lang="en-US" b="1" i="1" dirty="0"/>
              <a:t>sold more than any other Android phone – EVER. </a:t>
            </a:r>
            <a:r>
              <a:rPr lang="en-US" dirty="0"/>
              <a:t>Again, not too shabby!</a:t>
            </a:r>
            <a:br>
              <a:rPr lang="en-US" dirty="0"/>
            </a:br>
            <a:endParaRPr lang="en-US" dirty="0"/>
          </a:p>
        </p:txBody>
      </p:sp>
    </p:spTree>
    <p:extLst>
      <p:ext uri="{BB962C8B-B14F-4D97-AF65-F5344CB8AC3E}">
        <p14:creationId xmlns:p14="http://schemas.microsoft.com/office/powerpoint/2010/main" val="217947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Windows 8 Store?</a:t>
            </a:r>
            <a:endParaRPr lang="en-US" dirty="0"/>
          </a:p>
        </p:txBody>
      </p:sp>
      <p:sp>
        <p:nvSpPr>
          <p:cNvPr id="3" name="Content Placeholder 2"/>
          <p:cNvSpPr>
            <a:spLocks noGrp="1"/>
          </p:cNvSpPr>
          <p:nvPr>
            <p:ph idx="1"/>
          </p:nvPr>
        </p:nvSpPr>
        <p:spPr/>
        <p:txBody>
          <a:bodyPr/>
          <a:lstStyle/>
          <a:p>
            <a:r>
              <a:rPr lang="en-US" dirty="0"/>
              <a:t>Windows Store applications run on the Windows 8 platform, not the phone which targets 3000+ different devices from hand held small tablets, larger tablets, laptops of all sizes, and of course desktop systems as well. Some folks new to the platform think this means only tablets, like a Microsoft Surface tablet. That’s not the case. Windows 8 runs on many device types as listed above. Every one of them can run a Windows Store app on it. </a:t>
            </a:r>
          </a:p>
        </p:txBody>
      </p:sp>
    </p:spTree>
    <p:extLst>
      <p:ext uri="{BB962C8B-B14F-4D97-AF65-F5344CB8AC3E}">
        <p14:creationId xmlns:p14="http://schemas.microsoft.com/office/powerpoint/2010/main" val="3199373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quick Quotes</a:t>
            </a:r>
            <a:endParaRPr lang="en-US" dirty="0"/>
          </a:p>
        </p:txBody>
      </p:sp>
      <p:sp>
        <p:nvSpPr>
          <p:cNvPr id="5" name="Rectangle 2"/>
          <p:cNvSpPr>
            <a:spLocks noChangeArrowheads="1"/>
          </p:cNvSpPr>
          <p:nvPr/>
        </p:nvSpPr>
        <p:spPr bwMode="auto">
          <a:xfrm>
            <a:off x="1141413" y="2680665"/>
            <a:ext cx="10116059"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0" rIns="-6348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Arial" panose="020B0604020202020204" pitchFamily="34" charset="0"/>
              </a:rPr>
              <a:t>Pat Toulouse, President and Founder of </a:t>
            </a:r>
            <a:r>
              <a:rPr kumimoji="0" lang="en-US" altLang="en-US" sz="2000" b="1" i="0" u="none" strike="noStrike" cap="none" normalizeH="0" baseline="0" dirty="0" err="1" smtClean="0">
                <a:ln>
                  <a:noFill/>
                </a:ln>
                <a:effectLst/>
                <a:latin typeface="Arial" panose="020B0604020202020204" pitchFamily="34" charset="0"/>
              </a:rPr>
              <a:t>RatRod</a:t>
            </a:r>
            <a:r>
              <a:rPr kumimoji="0" lang="en-US" altLang="en-US" sz="2000" b="1" i="0" u="none" strike="noStrike" cap="none" normalizeH="0" baseline="0" dirty="0" smtClean="0">
                <a:ln>
                  <a:noFill/>
                </a:ln>
                <a:effectLst/>
                <a:latin typeface="Arial" panose="020B0604020202020204" pitchFamily="34" charset="0"/>
              </a:rPr>
              <a:t> Studio</a:t>
            </a:r>
            <a:r>
              <a:rPr kumimoji="0" lang="en-US" altLang="en-US" sz="2000" b="0" i="0" u="none" strike="noStrike" cap="none" normalizeH="0" baseline="0" dirty="0" smtClean="0">
                <a:ln>
                  <a:noFill/>
                </a:ln>
                <a:effectLst/>
                <a:latin typeface="Arial" panose="020B0604020202020204" pitchFamily="34" charset="0"/>
              </a:rPr>
              <a:t/>
            </a:r>
            <a:br>
              <a:rPr kumimoji="0" lang="en-US" altLang="en-US" sz="2000" b="0" i="0" u="none" strike="noStrike" cap="none" normalizeH="0" baseline="0" dirty="0" smtClean="0">
                <a:ln>
                  <a:noFill/>
                </a:ln>
                <a:effectLst/>
                <a:latin typeface="Arial" panose="020B0604020202020204" pitchFamily="34" charset="0"/>
              </a:rPr>
            </a:br>
            <a:r>
              <a:rPr kumimoji="0" lang="en-US" altLang="en-US" sz="2000" b="0" i="0" u="none" strike="noStrike" cap="none" normalizeH="0" baseline="0" dirty="0" smtClean="0">
                <a:ln>
                  <a:noFill/>
                </a:ln>
                <a:effectLst/>
                <a:latin typeface="Arial" panose="020B0604020202020204" pitchFamily="34" charset="0"/>
              </a:rPr>
              <a:t>“The process of porting our games to</a:t>
            </a:r>
            <a:r>
              <a:rPr kumimoji="0" lang="en-US" altLang="en-US" sz="2000" b="0" i="0" u="none" strike="noStrike" cap="none" normalizeH="0" baseline="0" dirty="0" smtClean="0">
                <a:ln>
                  <a:noFill/>
                </a:ln>
                <a:effectLst/>
                <a:latin typeface="Arial" panose="020B0604020202020204" pitchFamily="34" charset="0"/>
                <a:hlinkClick r:id="rId2"/>
              </a:rPr>
              <a:t> Windows</a:t>
            </a:r>
            <a:r>
              <a:rPr kumimoji="0" lang="en-US" altLang="en-US" sz="2000" b="0" i="0" u="none" strike="noStrike" cap="none" normalizeH="0" baseline="0" dirty="0" smtClean="0">
                <a:ln>
                  <a:noFill/>
                </a:ln>
                <a:effectLst/>
                <a:latin typeface="Arial" panose="020B0604020202020204" pitchFamily="34" charset="0"/>
              </a:rPr>
              <a:t> and </a:t>
            </a:r>
            <a:r>
              <a:rPr kumimoji="0" lang="en-US" altLang="en-US" sz="2000" b="0" i="0" u="none" strike="noStrike" cap="none" normalizeH="0" baseline="0" dirty="0" smtClean="0">
                <a:ln>
                  <a:noFill/>
                </a:ln>
                <a:effectLst/>
                <a:latin typeface="Arial" panose="020B0604020202020204" pitchFamily="34" charset="0"/>
                <a:hlinkClick r:id="rId3"/>
              </a:rPr>
              <a:t>Windows Phone</a:t>
            </a:r>
            <a:r>
              <a:rPr kumimoji="0" lang="en-US" altLang="en-US" sz="2000" b="0" i="0" u="none" strike="noStrike" cap="none" normalizeH="0" baseline="0" dirty="0" smtClean="0">
                <a:ln>
                  <a:noFill/>
                </a:ln>
                <a:effectLst/>
                <a:latin typeface="Arial" panose="020B0604020202020204" pitchFamily="34" charset="0"/>
              </a:rPr>
              <a:t> was very straight forward. Since then, it has helped us extend our reach by generating over 5 million downloads within the past 6 months. And this continues to grow rapidly”.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rial" panose="020B0604020202020204" pitchFamily="34" charset="0"/>
              <a:hlinkClick r:id="rId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Arial" panose="020B0604020202020204" pitchFamily="34" charset="0"/>
                <a:hlinkClick r:id="rId4"/>
              </a:rPr>
              <a:t>Magma Mobile’s</a:t>
            </a:r>
            <a:r>
              <a:rPr kumimoji="0" lang="en-US" altLang="en-US" sz="2000" b="1" i="0" u="none" strike="noStrike" cap="none" normalizeH="0" baseline="0" dirty="0" smtClean="0">
                <a:ln>
                  <a:noFill/>
                </a:ln>
                <a:effectLst/>
                <a:latin typeface="Arial" panose="020B0604020202020204" pitchFamily="34" charset="0"/>
              </a:rPr>
              <a:t> CEO Nicolas Sorel: </a:t>
            </a:r>
            <a:r>
              <a:rPr kumimoji="0" lang="en-US" altLang="en-US" sz="2000" b="0" i="0" u="none" strike="noStrike" cap="none" normalizeH="0" baseline="0" dirty="0" smtClean="0">
                <a:ln>
                  <a:noFill/>
                </a:ln>
                <a:effectLst/>
                <a:latin typeface="Arial" panose="020B0604020202020204" pitchFamily="34" charset="0"/>
              </a:rPr>
              <a:t>“first 1,000,000 downloads in 2 ½ months of being in the Windows Phone Store, and had 1,000,000 additional downloads in the last 30 days.”</a:t>
            </a:r>
          </a:p>
        </p:txBody>
      </p:sp>
    </p:spTree>
    <p:extLst>
      <p:ext uri="{BB962C8B-B14F-4D97-AF65-F5344CB8AC3E}">
        <p14:creationId xmlns:p14="http://schemas.microsoft.com/office/powerpoint/2010/main" val="2996708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to Windows</a:t>
            </a:r>
            <a:endParaRPr lang="en-US" dirty="0"/>
          </a:p>
        </p:txBody>
      </p:sp>
      <p:sp>
        <p:nvSpPr>
          <p:cNvPr id="3" name="Content Placeholder 2"/>
          <p:cNvSpPr>
            <a:spLocks noGrp="1"/>
          </p:cNvSpPr>
          <p:nvPr>
            <p:ph idx="1"/>
          </p:nvPr>
        </p:nvSpPr>
        <p:spPr>
          <a:xfrm>
            <a:off x="1141412" y="2249487"/>
            <a:ext cx="9905999" cy="3944279"/>
          </a:xfrm>
        </p:spPr>
        <p:txBody>
          <a:bodyPr/>
          <a:lstStyle/>
          <a:p>
            <a:r>
              <a:rPr lang="en-US" dirty="0" smtClean="0"/>
              <a:t>Some extra resources</a:t>
            </a:r>
          </a:p>
          <a:p>
            <a:r>
              <a:rPr lang="en-US" dirty="0" smtClean="0">
                <a:hlinkClick r:id="rId2"/>
              </a:rPr>
              <a:t>www.IndieDevSpot.com</a:t>
            </a:r>
            <a:endParaRPr lang="en-US" dirty="0" smtClean="0"/>
          </a:p>
          <a:p>
            <a:r>
              <a:rPr lang="en-US" dirty="0">
                <a:hlinkClick r:id="rId3"/>
              </a:rPr>
              <a:t>http://</a:t>
            </a:r>
            <a:r>
              <a:rPr lang="en-US" dirty="0" smtClean="0">
                <a:hlinkClick r:id="rId3"/>
              </a:rPr>
              <a:t>completedevelopment.blogspot.com/2014/04/how-to-port-unity-games-to-windows.html</a:t>
            </a:r>
            <a:r>
              <a:rPr lang="en-US" dirty="0" smtClean="0"/>
              <a:t> </a:t>
            </a:r>
          </a:p>
          <a:p>
            <a:endParaRPr lang="en-US" dirty="0"/>
          </a:p>
        </p:txBody>
      </p:sp>
    </p:spTree>
    <p:extLst>
      <p:ext uri="{BB962C8B-B14F-4D97-AF65-F5344CB8AC3E}">
        <p14:creationId xmlns:p14="http://schemas.microsoft.com/office/powerpoint/2010/main" val="39114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1141412" y="1673526"/>
            <a:ext cx="9905999" cy="4848044"/>
          </a:xfrm>
        </p:spPr>
        <p:txBody>
          <a:bodyPr>
            <a:normAutofit fontScale="70000" lnSpcReduction="20000"/>
          </a:bodyPr>
          <a:lstStyle/>
          <a:p>
            <a:r>
              <a:rPr lang="en-US" dirty="0" smtClean="0"/>
              <a:t>Unity 4.2 or Later</a:t>
            </a:r>
            <a:endParaRPr lang="en-US" dirty="0"/>
          </a:p>
          <a:p>
            <a:r>
              <a:rPr lang="en-US" dirty="0"/>
              <a:t>Developer account to publish to the stores </a:t>
            </a:r>
            <a:r>
              <a:rPr lang="en-US" dirty="0">
                <a:hlinkClick r:id="rId2"/>
              </a:rPr>
              <a:t>http://</a:t>
            </a:r>
            <a:r>
              <a:rPr lang="en-US" dirty="0" smtClean="0">
                <a:hlinkClick r:id="rId2"/>
              </a:rPr>
              <a:t>msdn.microsoft.com/en-us/library/windows/apps/hh868184.aspx</a:t>
            </a:r>
            <a:r>
              <a:rPr lang="en-US" dirty="0" smtClean="0"/>
              <a:t> </a:t>
            </a:r>
            <a:endParaRPr lang="en-US" dirty="0" smtClean="0"/>
          </a:p>
          <a:p>
            <a:r>
              <a:rPr lang="en-US" dirty="0" smtClean="0"/>
              <a:t>Windows </a:t>
            </a:r>
            <a:r>
              <a:rPr lang="en-US" dirty="0"/>
              <a:t>8 / 8.1 (Free trial </a:t>
            </a:r>
            <a:r>
              <a:rPr lang="en-US" dirty="0">
                <a:hlinkClick r:id="rId3" tooltip="http://technet.microsoft.com/en-us/evalcenter/hh699156.aspx"/>
              </a:rPr>
              <a:t>http://technet.microsoft.com/en-us/evalcenter/hh699156.aspx</a:t>
            </a:r>
            <a:r>
              <a:rPr lang="en-US" dirty="0"/>
              <a:t>) </a:t>
            </a:r>
          </a:p>
          <a:p>
            <a:pPr lvl="1"/>
            <a:r>
              <a:rPr lang="en-US" dirty="0"/>
              <a:t>Windows 8 is freely upgradable to Windows 8.1 </a:t>
            </a:r>
          </a:p>
          <a:p>
            <a:pPr lvl="1"/>
            <a:r>
              <a:rPr lang="en-US" dirty="0"/>
              <a:t>If you are on a mac see these links for getting Windows 8 running on it. You can either use boot camp or install it as a virtual machine running inside of OSX. For some common instructions here see</a:t>
            </a:r>
          </a:p>
          <a:p>
            <a:pPr lvl="2"/>
            <a:r>
              <a:rPr lang="en-US" dirty="0">
                <a:hlinkClick r:id="rId4"/>
              </a:rPr>
              <a:t>Virtual Box</a:t>
            </a:r>
            <a:r>
              <a:rPr lang="en-US" dirty="0"/>
              <a:t> : </a:t>
            </a:r>
            <a:r>
              <a:rPr lang="en-US" dirty="0">
                <a:hlinkClick r:id="rId4"/>
              </a:rPr>
              <a:t>http://</a:t>
            </a:r>
            <a:r>
              <a:rPr lang="en-US" dirty="0" smtClean="0">
                <a:hlinkClick r:id="rId4"/>
              </a:rPr>
              <a:t>blogs.technet.com/b/chrisavis/archive/2013/01/27/installing-windows-8-into-oracle-virtualbox-running-on-mac-os-x.aspx</a:t>
            </a:r>
            <a:r>
              <a:rPr lang="en-US" dirty="0" smtClean="0"/>
              <a:t> </a:t>
            </a:r>
            <a:endParaRPr lang="en-US" dirty="0"/>
          </a:p>
          <a:p>
            <a:pPr lvl="2"/>
            <a:r>
              <a:rPr lang="en-US" dirty="0" smtClean="0">
                <a:hlinkClick r:id="rId5"/>
              </a:rPr>
              <a:t>Parallels</a:t>
            </a:r>
            <a:r>
              <a:rPr lang="en-US" dirty="0"/>
              <a:t> : </a:t>
            </a:r>
            <a:r>
              <a:rPr lang="en-US" dirty="0">
                <a:hlinkClick r:id="rId5"/>
              </a:rPr>
              <a:t>http://</a:t>
            </a:r>
            <a:r>
              <a:rPr lang="en-US" dirty="0" smtClean="0">
                <a:hlinkClick r:id="rId5"/>
              </a:rPr>
              <a:t>blogs.technet.com/b/haroldwong/archive/2013/02/05/configuring-a-mac-for-windows-8-and-windows-phone-development-with-parallels-8-installing-and-configuring-parallels.aspx</a:t>
            </a:r>
            <a:r>
              <a:rPr lang="en-US" dirty="0" smtClean="0"/>
              <a:t> </a:t>
            </a:r>
            <a:endParaRPr lang="en-US" dirty="0"/>
          </a:p>
          <a:p>
            <a:r>
              <a:rPr lang="en-US" dirty="0"/>
              <a:t>Visual Studio (Retail or the free Express edition)</a:t>
            </a:r>
          </a:p>
          <a:p>
            <a:pPr lvl="2"/>
            <a:r>
              <a:rPr lang="en-US" dirty="0"/>
              <a:t>If you have the retail version of Visual Studio 2013, you are potentially all set. You may need the Windows Phone 8 SDK installed however and that is available </a:t>
            </a:r>
            <a:r>
              <a:rPr lang="en-US" dirty="0">
                <a:hlinkClick r:id="rId6"/>
              </a:rPr>
              <a:t>here</a:t>
            </a:r>
            <a:r>
              <a:rPr lang="en-US" dirty="0"/>
              <a:t> </a:t>
            </a:r>
            <a:r>
              <a:rPr lang="en-US" dirty="0">
                <a:hlinkClick r:id="rId6"/>
              </a:rPr>
              <a:t>http://</a:t>
            </a:r>
            <a:r>
              <a:rPr lang="en-US" dirty="0" smtClean="0">
                <a:hlinkClick r:id="rId6"/>
              </a:rPr>
              <a:t>www.microsoft.com/en-us/download/details.aspx?id=35471</a:t>
            </a:r>
            <a:r>
              <a:rPr lang="en-US" dirty="0" smtClean="0"/>
              <a:t> </a:t>
            </a:r>
            <a:endParaRPr lang="en-US" dirty="0"/>
          </a:p>
          <a:p>
            <a:pPr lvl="2"/>
            <a:r>
              <a:rPr lang="en-US" dirty="0"/>
              <a:t>If you want to </a:t>
            </a:r>
            <a:r>
              <a:rPr lang="en-US" dirty="0" smtClean="0"/>
              <a:t>develop </a:t>
            </a:r>
            <a:r>
              <a:rPr lang="en-US" dirty="0"/>
              <a:t>for Windows Phone 8, </a:t>
            </a:r>
            <a:r>
              <a:rPr lang="en-US" dirty="0">
                <a:hlinkClick r:id="rId7"/>
              </a:rPr>
              <a:t>http://</a:t>
            </a:r>
            <a:r>
              <a:rPr lang="en-US" dirty="0" smtClean="0">
                <a:hlinkClick r:id="rId7"/>
              </a:rPr>
              <a:t>www.visualstudio.com/downloads/download-visual-studio-vs#d-express-windows-phone</a:t>
            </a:r>
            <a:r>
              <a:rPr lang="en-US" dirty="0" smtClean="0"/>
              <a:t> </a:t>
            </a:r>
          </a:p>
          <a:p>
            <a:pPr lvl="2"/>
            <a:r>
              <a:rPr lang="en-US" dirty="0" smtClean="0"/>
              <a:t>If </a:t>
            </a:r>
            <a:r>
              <a:rPr lang="en-US" dirty="0"/>
              <a:t>you want to </a:t>
            </a:r>
            <a:r>
              <a:rPr lang="en-US" dirty="0" smtClean="0"/>
              <a:t>develop </a:t>
            </a:r>
            <a:r>
              <a:rPr lang="en-US" dirty="0"/>
              <a:t>for Windows Store (Windows 8) </a:t>
            </a:r>
            <a:r>
              <a:rPr lang="en-US" dirty="0">
                <a:hlinkClick r:id="rId8"/>
              </a:rPr>
              <a:t>http://</a:t>
            </a:r>
            <a:r>
              <a:rPr lang="en-US" dirty="0" smtClean="0">
                <a:hlinkClick r:id="rId8"/>
              </a:rPr>
              <a:t>www.visualstudio.com/downloads/download-visual-studio-vs#d-express-windows-8</a:t>
            </a:r>
            <a:r>
              <a:rPr lang="en-US" dirty="0" smtClean="0"/>
              <a:t> </a:t>
            </a:r>
            <a:endParaRPr lang="en-US" dirty="0"/>
          </a:p>
        </p:txBody>
      </p:sp>
    </p:spTree>
    <p:extLst>
      <p:ext uri="{BB962C8B-B14F-4D97-AF65-F5344CB8AC3E}">
        <p14:creationId xmlns:p14="http://schemas.microsoft.com/office/powerpoint/2010/main" val="111433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idx="1"/>
          </p:nvPr>
        </p:nvSpPr>
        <p:spPr/>
        <p:txBody>
          <a:bodyPr>
            <a:normAutofit fontScale="92500" lnSpcReduction="10000"/>
          </a:bodyPr>
          <a:lstStyle/>
          <a:p>
            <a:r>
              <a:rPr lang="en-US" dirty="0"/>
              <a:t>Switch platform in Unity </a:t>
            </a:r>
          </a:p>
          <a:p>
            <a:r>
              <a:rPr lang="en-US" dirty="0"/>
              <a:t>Set player settings (images, icons, </a:t>
            </a:r>
            <a:r>
              <a:rPr lang="en-US" dirty="0" err="1"/>
              <a:t>etc</a:t>
            </a:r>
            <a:r>
              <a:rPr lang="en-US" dirty="0"/>
              <a:t>) </a:t>
            </a:r>
          </a:p>
          <a:p>
            <a:r>
              <a:rPr lang="en-US" dirty="0"/>
              <a:t>Build from Unity which creates a Visual Studio solution </a:t>
            </a:r>
          </a:p>
          <a:p>
            <a:r>
              <a:rPr lang="en-US" dirty="0"/>
              <a:t>Open solution in Visual Studio </a:t>
            </a:r>
          </a:p>
          <a:p>
            <a:r>
              <a:rPr lang="en-US" dirty="0"/>
              <a:t>Test the project and deploy to devices or local system (Note debug builds are slow, master builds are fastest more on this below) </a:t>
            </a:r>
          </a:p>
          <a:p>
            <a:r>
              <a:rPr lang="en-US" dirty="0"/>
              <a:t>Upload to the Windows Store and Windows Phone </a:t>
            </a:r>
            <a:r>
              <a:rPr lang="en-US" dirty="0" smtClean="0"/>
              <a:t>Store</a:t>
            </a:r>
            <a:endParaRPr lang="en-US" dirty="0"/>
          </a:p>
        </p:txBody>
      </p:sp>
      <p:pic>
        <p:nvPicPr>
          <p:cNvPr id="4" name="Picture 3"/>
          <p:cNvPicPr>
            <a:picLocks noChangeAspect="1"/>
          </p:cNvPicPr>
          <p:nvPr/>
        </p:nvPicPr>
        <p:blipFill>
          <a:blip r:embed="rId2"/>
          <a:stretch>
            <a:fillRect/>
          </a:stretch>
        </p:blipFill>
        <p:spPr>
          <a:xfrm>
            <a:off x="6711981" y="618518"/>
            <a:ext cx="4579998" cy="2501875"/>
          </a:xfrm>
          <a:prstGeom prst="rect">
            <a:avLst/>
          </a:prstGeom>
        </p:spPr>
      </p:pic>
    </p:spTree>
    <p:extLst>
      <p:ext uri="{BB962C8B-B14F-4D97-AF65-F5344CB8AC3E}">
        <p14:creationId xmlns:p14="http://schemas.microsoft.com/office/powerpoint/2010/main" val="107710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Platforms</a:t>
            </a:r>
            <a:endParaRPr lang="en-US" dirty="0"/>
          </a:p>
        </p:txBody>
      </p:sp>
      <p:sp>
        <p:nvSpPr>
          <p:cNvPr id="3" name="Content Placeholder 2"/>
          <p:cNvSpPr>
            <a:spLocks noGrp="1"/>
          </p:cNvSpPr>
          <p:nvPr>
            <p:ph idx="1"/>
          </p:nvPr>
        </p:nvSpPr>
        <p:spPr>
          <a:xfrm>
            <a:off x="1141413" y="2249487"/>
            <a:ext cx="5129992" cy="3541714"/>
          </a:xfrm>
        </p:spPr>
        <p:txBody>
          <a:bodyPr/>
          <a:lstStyle/>
          <a:p>
            <a:r>
              <a:rPr lang="en-US" dirty="0"/>
              <a:t>For a listing of </a:t>
            </a:r>
            <a:r>
              <a:rPr lang="en-US" dirty="0" smtClean="0"/>
              <a:t>pre-compilation directives see </a:t>
            </a:r>
            <a:r>
              <a:rPr lang="en-US" dirty="0" smtClean="0">
                <a:hlinkClick r:id="rId2"/>
              </a:rPr>
              <a:t>here</a:t>
            </a:r>
            <a:endParaRPr lang="en-US" dirty="0" smtClean="0"/>
          </a:p>
          <a:p>
            <a:r>
              <a:rPr lang="en-US" dirty="0" smtClean="0"/>
              <a:t>From Unity: File -&gt; Build Settings</a:t>
            </a:r>
          </a:p>
          <a:p>
            <a:r>
              <a:rPr lang="en-US" dirty="0" smtClean="0"/>
              <a:t>Player settings allows you to adjust some platform specific items.</a:t>
            </a:r>
            <a:endParaRPr lang="en-US" dirty="0"/>
          </a:p>
        </p:txBody>
      </p:sp>
      <p:pic>
        <p:nvPicPr>
          <p:cNvPr id="4" name="Picture 3"/>
          <p:cNvPicPr>
            <a:picLocks noChangeAspect="1"/>
          </p:cNvPicPr>
          <p:nvPr/>
        </p:nvPicPr>
        <p:blipFill>
          <a:blip r:embed="rId3"/>
          <a:stretch>
            <a:fillRect/>
          </a:stretch>
        </p:blipFill>
        <p:spPr>
          <a:xfrm>
            <a:off x="6476641" y="618518"/>
            <a:ext cx="5181731" cy="5066581"/>
          </a:xfrm>
          <a:prstGeom prst="rect">
            <a:avLst/>
          </a:prstGeom>
        </p:spPr>
      </p:pic>
    </p:spTree>
    <p:extLst>
      <p:ext uri="{BB962C8B-B14F-4D97-AF65-F5344CB8AC3E}">
        <p14:creationId xmlns:p14="http://schemas.microsoft.com/office/powerpoint/2010/main" val="4153657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David Crook</a:t>
            </a:r>
            <a:endParaRPr lang="en-US" dirty="0"/>
          </a:p>
        </p:txBody>
      </p:sp>
      <p:sp>
        <p:nvSpPr>
          <p:cNvPr id="4" name="Rectangle 3"/>
          <p:cNvSpPr/>
          <p:nvPr/>
        </p:nvSpPr>
        <p:spPr>
          <a:xfrm>
            <a:off x="1141413" y="2543270"/>
            <a:ext cx="6475712" cy="3785652"/>
          </a:xfrm>
          <a:prstGeom prst="rect">
            <a:avLst/>
          </a:prstGeom>
        </p:spPr>
        <p:txBody>
          <a:bodyPr wrap="square">
            <a:spAutoFit/>
          </a:bodyPr>
          <a:lstStyle/>
          <a:p>
            <a:r>
              <a:rPr lang="en-US" sz="2400" dirty="0" smtClean="0"/>
              <a:t>Technical </a:t>
            </a:r>
            <a:r>
              <a:rPr lang="en-US" sz="2400" dirty="0"/>
              <a:t>Evangelist for Microsoft</a:t>
            </a:r>
          </a:p>
          <a:p>
            <a:r>
              <a:rPr lang="en-US" sz="2400" dirty="0"/>
              <a:t>Focus on Game and App Development Communities</a:t>
            </a:r>
          </a:p>
          <a:p>
            <a:r>
              <a:rPr lang="en-US" sz="2400" dirty="0"/>
              <a:t>Background in Enterprise Consulting </a:t>
            </a:r>
            <a:r>
              <a:rPr lang="en-US" sz="2400" dirty="0" smtClean="0"/>
              <a:t/>
            </a:r>
            <a:br>
              <a:rPr lang="en-US" sz="2400" dirty="0" smtClean="0"/>
            </a:br>
            <a:r>
              <a:rPr lang="en-US" sz="2400" dirty="0" smtClean="0"/>
              <a:t>and </a:t>
            </a:r>
            <a:r>
              <a:rPr lang="en-US" sz="2400" dirty="0"/>
              <a:t>Game Development</a:t>
            </a:r>
          </a:p>
          <a:p>
            <a:r>
              <a:rPr lang="en-US" sz="2400" dirty="0"/>
              <a:t>Hobbies: Brewing Beer, Brazilian Jiu </a:t>
            </a:r>
            <a:r>
              <a:rPr lang="en-US" sz="2400" dirty="0" err="1"/>
              <a:t>Jitsu</a:t>
            </a:r>
            <a:endParaRPr lang="en-US" sz="2400" dirty="0"/>
          </a:p>
          <a:p>
            <a:endParaRPr lang="en-US" sz="2400" dirty="0"/>
          </a:p>
          <a:p>
            <a:r>
              <a:rPr lang="en-US" sz="2400" dirty="0"/>
              <a:t>Email: </a:t>
            </a:r>
            <a:r>
              <a:rPr lang="en-US" sz="2400" dirty="0">
                <a:hlinkClick r:id="rId2"/>
              </a:rPr>
              <a:t>dacrook@Microsoft.com</a:t>
            </a:r>
            <a:endParaRPr lang="en-US" sz="2400" dirty="0"/>
          </a:p>
          <a:p>
            <a:r>
              <a:rPr lang="en-US" sz="2400" dirty="0"/>
              <a:t>Twitter: @DavidCrook1988</a:t>
            </a:r>
          </a:p>
          <a:p>
            <a:r>
              <a:rPr lang="en-US" sz="2400" dirty="0"/>
              <a:t>Skype: DavidCrook1234</a:t>
            </a:r>
          </a:p>
          <a:p>
            <a:r>
              <a:rPr lang="en-US" sz="2400" dirty="0"/>
              <a:t>Web Site: </a:t>
            </a:r>
            <a:r>
              <a:rPr lang="en-US" sz="2400" dirty="0">
                <a:hlinkClick r:id="rId3"/>
              </a:rPr>
              <a:t>www.IndieDevSpot.com</a:t>
            </a:r>
            <a:r>
              <a:rPr lang="en-US" sz="2400" dirty="0"/>
              <a:t> </a:t>
            </a:r>
          </a:p>
        </p:txBody>
      </p:sp>
      <p:pic>
        <p:nvPicPr>
          <p:cNvPr id="5" name="Picture 4"/>
          <p:cNvPicPr>
            <a:picLocks noChangeAspect="1"/>
          </p:cNvPicPr>
          <p:nvPr/>
        </p:nvPicPr>
        <p:blipFill>
          <a:blip r:embed="rId4"/>
          <a:stretch>
            <a:fillRect/>
          </a:stretch>
        </p:blipFill>
        <p:spPr>
          <a:xfrm>
            <a:off x="8064481" y="799325"/>
            <a:ext cx="3133725" cy="5181600"/>
          </a:xfrm>
          <a:prstGeom prst="rect">
            <a:avLst/>
          </a:prstGeom>
        </p:spPr>
      </p:pic>
    </p:spTree>
    <p:extLst>
      <p:ext uri="{BB962C8B-B14F-4D97-AF65-F5344CB8AC3E}">
        <p14:creationId xmlns:p14="http://schemas.microsoft.com/office/powerpoint/2010/main" val="2790208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some </a:t>
            </a:r>
            <a:r>
              <a:rPr lang="en-US" dirty="0" err="1" smtClean="0"/>
              <a:t>WinRT</a:t>
            </a:r>
            <a:r>
              <a:rPr lang="en-US" dirty="0" smtClean="0"/>
              <a:t> Code from Visual Studio</a:t>
            </a:r>
            <a:endParaRPr lang="en-US" dirty="0"/>
          </a:p>
        </p:txBody>
      </p:sp>
      <p:sp>
        <p:nvSpPr>
          <p:cNvPr id="3" name="Content Placeholder 2"/>
          <p:cNvSpPr>
            <a:spLocks noGrp="1"/>
          </p:cNvSpPr>
          <p:nvPr>
            <p:ph idx="1"/>
          </p:nvPr>
        </p:nvSpPr>
        <p:spPr/>
        <p:txBody>
          <a:bodyPr/>
          <a:lstStyle/>
          <a:p>
            <a:r>
              <a:rPr lang="en-US" dirty="0" smtClean="0"/>
              <a:t>This is where you do platform </a:t>
            </a:r>
            <a:r>
              <a:rPr lang="en-US" dirty="0" err="1" smtClean="0"/>
              <a:t>interop</a:t>
            </a:r>
            <a:r>
              <a:rPr lang="en-US" dirty="0" smtClean="0"/>
              <a:t> (covered in porting section)</a:t>
            </a:r>
          </a:p>
          <a:p>
            <a:r>
              <a:rPr lang="en-US" dirty="0" smtClean="0"/>
              <a:t>You can also do anything that overlays or interacts directly with the device</a:t>
            </a:r>
          </a:p>
          <a:p>
            <a:endParaRPr lang="en-US" dirty="0"/>
          </a:p>
        </p:txBody>
      </p:sp>
    </p:spTree>
    <p:extLst>
      <p:ext uri="{BB962C8B-B14F-4D97-AF65-F5344CB8AC3E}">
        <p14:creationId xmlns:p14="http://schemas.microsoft.com/office/powerpoint/2010/main" val="3948296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747897"/>
          </a:xfrm>
        </p:spPr>
        <p:txBody>
          <a:bodyPr/>
          <a:lstStyle/>
          <a:p>
            <a:r>
              <a:rPr lang="en-US" dirty="0" smtClean="0"/>
              <a:t>Windows Store Logos and </a:t>
            </a:r>
            <a:r>
              <a:rPr lang="en-US" dirty="0" err="1" smtClean="0"/>
              <a:t>Splashscreen</a:t>
            </a:r>
            <a:endParaRPr lang="en-US" dirty="0"/>
          </a:p>
        </p:txBody>
      </p:sp>
      <p:graphicFrame>
        <p:nvGraphicFramePr>
          <p:cNvPr id="4" name="Table 3"/>
          <p:cNvGraphicFramePr>
            <a:graphicFrameLocks noGrp="1"/>
          </p:cNvGraphicFramePr>
          <p:nvPr>
            <p:extLst/>
          </p:nvPr>
        </p:nvGraphicFramePr>
        <p:xfrm>
          <a:off x="743460" y="4019910"/>
          <a:ext cx="10817524" cy="2583871"/>
        </p:xfrm>
        <a:graphic>
          <a:graphicData uri="http://schemas.openxmlformats.org/drawingml/2006/table">
            <a:tbl>
              <a:tblPr firstRow="1" firstCol="1" bandRow="1">
                <a:tableStyleId>{5C22544A-7EE6-4342-B048-85BDC9FD1C3A}</a:tableStyleId>
              </a:tblPr>
              <a:tblGrid>
                <a:gridCol w="2642198"/>
                <a:gridCol w="5218693"/>
                <a:gridCol w="2956633"/>
              </a:tblGrid>
              <a:tr h="661023">
                <a:tc>
                  <a:txBody>
                    <a:bodyPr/>
                    <a:lstStyle/>
                    <a:p>
                      <a:pPr marL="0" marR="0" algn="ctr">
                        <a:lnSpc>
                          <a:spcPct val="107000"/>
                        </a:lnSpc>
                        <a:spcBef>
                          <a:spcPts val="0"/>
                        </a:spcBef>
                        <a:spcAft>
                          <a:spcPts val="0"/>
                        </a:spcAft>
                      </a:pPr>
                      <a:r>
                        <a:rPr lang="en-US" sz="3200" dirty="0">
                          <a:effectLst/>
                        </a:rPr>
                        <a:t>Asset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0"/>
                        </a:spcAft>
                      </a:pPr>
                      <a:r>
                        <a:rPr lang="en-US" sz="3200" dirty="0">
                          <a:effectLst/>
                        </a:rPr>
                        <a:t>Filename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0"/>
                        </a:spcAft>
                      </a:pPr>
                      <a:r>
                        <a:rPr lang="en-US" sz="3200" dirty="0">
                          <a:effectLst/>
                        </a:rPr>
                        <a:t>Size in Pixels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r h="345560">
                <a:tc>
                  <a:txBody>
                    <a:bodyPr/>
                    <a:lstStyle/>
                    <a:p>
                      <a:pPr marL="0" marR="0" algn="ctr">
                        <a:lnSpc>
                          <a:spcPct val="107000"/>
                        </a:lnSpc>
                        <a:spcBef>
                          <a:spcPts val="0"/>
                        </a:spcBef>
                        <a:spcAft>
                          <a:spcPts val="800"/>
                        </a:spcAft>
                      </a:pPr>
                      <a:r>
                        <a:rPr lang="en-US" sz="2800" dirty="0">
                          <a:effectLst/>
                        </a:rPr>
                        <a:t>Logo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app-logo.png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a:effectLst/>
                        </a:rPr>
                        <a:t>150 x 150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r h="489192">
                <a:tc>
                  <a:txBody>
                    <a:bodyPr/>
                    <a:lstStyle/>
                    <a:p>
                      <a:pPr marL="0" marR="0" algn="ctr">
                        <a:lnSpc>
                          <a:spcPct val="107000"/>
                        </a:lnSpc>
                        <a:spcBef>
                          <a:spcPts val="0"/>
                        </a:spcBef>
                        <a:spcAft>
                          <a:spcPts val="800"/>
                        </a:spcAft>
                      </a:pPr>
                      <a:r>
                        <a:rPr lang="en-US" sz="2800" dirty="0">
                          <a:effectLst/>
                        </a:rPr>
                        <a:t>Small Logo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app-smallogo.png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30 x 30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r h="345560">
                <a:tc>
                  <a:txBody>
                    <a:bodyPr/>
                    <a:lstStyle/>
                    <a:p>
                      <a:pPr marL="0" marR="0" algn="ctr">
                        <a:lnSpc>
                          <a:spcPct val="107000"/>
                        </a:lnSpc>
                        <a:spcBef>
                          <a:spcPts val="0"/>
                        </a:spcBef>
                        <a:spcAft>
                          <a:spcPts val="800"/>
                        </a:spcAft>
                      </a:pPr>
                      <a:r>
                        <a:rPr lang="en-US" sz="2800" dirty="0">
                          <a:effectLst/>
                        </a:rPr>
                        <a:t>Store Logo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a:effectLst/>
                        </a:rPr>
                        <a:t>app-storelogo.png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50 x 50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r h="485982">
                <a:tc>
                  <a:txBody>
                    <a:bodyPr/>
                    <a:lstStyle/>
                    <a:p>
                      <a:pPr marL="0" marR="0" algn="ctr">
                        <a:lnSpc>
                          <a:spcPct val="107000"/>
                        </a:lnSpc>
                        <a:spcBef>
                          <a:spcPts val="0"/>
                        </a:spcBef>
                        <a:spcAft>
                          <a:spcPts val="800"/>
                        </a:spcAft>
                      </a:pPr>
                      <a:r>
                        <a:rPr lang="en-US" sz="2800" dirty="0">
                          <a:effectLst/>
                        </a:rPr>
                        <a:t>Splash Screen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splashscreen.png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c>
                  <a:txBody>
                    <a:bodyPr/>
                    <a:lstStyle/>
                    <a:p>
                      <a:pPr marL="0" marR="0" algn="ctr">
                        <a:lnSpc>
                          <a:spcPct val="107000"/>
                        </a:lnSpc>
                        <a:spcBef>
                          <a:spcPts val="0"/>
                        </a:spcBef>
                        <a:spcAft>
                          <a:spcPts val="800"/>
                        </a:spcAft>
                      </a:pPr>
                      <a:r>
                        <a:rPr lang="en-US" sz="2800" dirty="0">
                          <a:effectLst/>
                        </a:rPr>
                        <a:t>620 x 300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19050" marB="19050"/>
                </a:tc>
              </a:tr>
            </a:tbl>
          </a:graphicData>
        </a:graphic>
      </p:graphicFrame>
      <p:sp>
        <p:nvSpPr>
          <p:cNvPr id="6" name="Rectangle 5"/>
          <p:cNvSpPr/>
          <p:nvPr/>
        </p:nvSpPr>
        <p:spPr>
          <a:xfrm>
            <a:off x="520701" y="1233577"/>
            <a:ext cx="11149012" cy="3108543"/>
          </a:xfrm>
          <a:prstGeom prst="rect">
            <a:avLst/>
          </a:prstGeom>
        </p:spPr>
        <p:txBody>
          <a:bodyPr wrap="square">
            <a:spAutoFit/>
          </a:bodyPr>
          <a:lstStyle/>
          <a:p>
            <a:pPr defTabSz="914400" eaLnBrk="0" fontAlgn="base" hangingPunct="0">
              <a:spcBef>
                <a:spcPct val="0"/>
              </a:spcBef>
              <a:spcAft>
                <a:spcPct val="0"/>
              </a:spcAft>
            </a:pPr>
            <a:r>
              <a:rPr lang="en-US" sz="2800" spc="-70" dirty="0"/>
              <a:t>Before submitting to the store you need to provide a minimum of four graphics – three logos and a splash screen. These graphics have very specific size requirements (below) and should be .</a:t>
            </a:r>
            <a:r>
              <a:rPr lang="en-US" sz="2800" spc="-70" dirty="0" err="1"/>
              <a:t>png</a:t>
            </a:r>
            <a:r>
              <a:rPr lang="en-US" sz="2800" spc="-70" dirty="0"/>
              <a:t> or .jpg format. Use MS Paint or other free drawing tools to </a:t>
            </a:r>
            <a:r>
              <a:rPr lang="en-US" sz="2800" spc="-70" dirty="0"/>
              <a:t>create </a:t>
            </a:r>
            <a:r>
              <a:rPr lang="en-US" sz="2800" spc="-70" dirty="0"/>
              <a:t>these graphics.</a:t>
            </a:r>
          </a:p>
          <a:p>
            <a:pPr defTabSz="914400" eaLnBrk="0" fontAlgn="base" hangingPunct="0">
              <a:spcBef>
                <a:spcPct val="0"/>
              </a:spcBef>
              <a:spcAft>
                <a:spcPct val="0"/>
              </a:spcAft>
            </a:pPr>
            <a:r>
              <a:rPr lang="en-US" sz="2800" spc="-70" dirty="0"/>
              <a:t>Overwrite the existing file in the project directory (filenames below) with your custom graphics.</a:t>
            </a:r>
          </a:p>
          <a:p>
            <a:pPr defTabSz="914400" eaLnBrk="0" fontAlgn="base" hangingPunct="0">
              <a:spcBef>
                <a:spcPct val="0"/>
              </a:spcBef>
              <a:spcAft>
                <a:spcPct val="0"/>
              </a:spcAft>
            </a:pPr>
            <a:endParaRPr lang="en-US" sz="2800" dirty="0">
              <a:latin typeface="Arial" panose="020B0604020202020204" pitchFamily="34" charset="0"/>
            </a:endParaRPr>
          </a:p>
        </p:txBody>
      </p:sp>
    </p:spTree>
    <p:extLst>
      <p:ext uri="{BB962C8B-B14F-4D97-AF65-F5344CB8AC3E}">
        <p14:creationId xmlns:p14="http://schemas.microsoft.com/office/powerpoint/2010/main" val="2986325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and Test Your Game</a:t>
            </a:r>
            <a:endParaRPr lang="en-US" dirty="0"/>
          </a:p>
        </p:txBody>
      </p:sp>
      <p:pic>
        <p:nvPicPr>
          <p:cNvPr id="4" name="Picture 3"/>
          <p:cNvPicPr>
            <a:picLocks noChangeAspect="1"/>
          </p:cNvPicPr>
          <p:nvPr/>
        </p:nvPicPr>
        <p:blipFill>
          <a:blip r:embed="rId2"/>
          <a:stretch>
            <a:fillRect/>
          </a:stretch>
        </p:blipFill>
        <p:spPr>
          <a:xfrm>
            <a:off x="1141413" y="1841276"/>
            <a:ext cx="8677275" cy="2066925"/>
          </a:xfrm>
          <a:prstGeom prst="rect">
            <a:avLst/>
          </a:prstGeom>
        </p:spPr>
      </p:pic>
      <p:sp>
        <p:nvSpPr>
          <p:cNvPr id="5" name="TextBox 4"/>
          <p:cNvSpPr txBox="1"/>
          <p:nvPr/>
        </p:nvSpPr>
        <p:spPr>
          <a:xfrm>
            <a:off x="1141413" y="4226943"/>
            <a:ext cx="7358332" cy="646331"/>
          </a:xfrm>
          <a:prstGeom prst="rect">
            <a:avLst/>
          </a:prstGeom>
          <a:noFill/>
        </p:spPr>
        <p:txBody>
          <a:bodyPr wrap="square" rtlCol="0">
            <a:spAutoFit/>
          </a:bodyPr>
          <a:lstStyle/>
          <a:p>
            <a:r>
              <a:rPr lang="en-US" dirty="0" smtClean="0"/>
              <a:t>You </a:t>
            </a:r>
            <a:r>
              <a:rPr lang="en-US" dirty="0" smtClean="0"/>
              <a:t>will have </a:t>
            </a:r>
            <a:r>
              <a:rPr lang="en-US" dirty="0" smtClean="0"/>
              <a:t>to change </a:t>
            </a:r>
            <a:r>
              <a:rPr lang="en-US" dirty="0" smtClean="0"/>
              <a:t>your </a:t>
            </a:r>
            <a:r>
              <a:rPr lang="en-US" dirty="0" smtClean="0"/>
              <a:t>properties to x86 </a:t>
            </a:r>
            <a:r>
              <a:rPr lang="en-US" dirty="0" smtClean="0"/>
              <a:t>if testing locally, </a:t>
            </a:r>
            <a:r>
              <a:rPr lang="en-US" dirty="0" smtClean="0"/>
              <a:t>if testing on a remote Windows RT device, use ARM</a:t>
            </a:r>
            <a:endParaRPr lang="en-US" dirty="0"/>
          </a:p>
        </p:txBody>
      </p:sp>
      <p:sp>
        <p:nvSpPr>
          <p:cNvPr id="6" name="Rectangle 5"/>
          <p:cNvSpPr/>
          <p:nvPr/>
        </p:nvSpPr>
        <p:spPr>
          <a:xfrm>
            <a:off x="1141413" y="5192016"/>
            <a:ext cx="8502770" cy="1477328"/>
          </a:xfrm>
          <a:prstGeom prst="rect">
            <a:avLst/>
          </a:prstGeom>
        </p:spPr>
        <p:txBody>
          <a:bodyPr wrap="square">
            <a:spAutoFit/>
          </a:bodyPr>
          <a:lstStyle/>
          <a:p>
            <a:r>
              <a:rPr lang="en-US" dirty="0"/>
              <a:t>Check out the //build video at the end for how you can debug Unity code in Visual Studio. You can’t do this in development without a third party plugin (</a:t>
            </a:r>
            <a:r>
              <a:rPr lang="en-US" dirty="0" err="1"/>
              <a:t>UnityVS</a:t>
            </a:r>
            <a:r>
              <a:rPr lang="en-US" dirty="0"/>
              <a:t> – well worth it - available </a:t>
            </a:r>
            <a:r>
              <a:rPr lang="en-US" dirty="0">
                <a:hlinkClick r:id="rId3"/>
              </a:rPr>
              <a:t>here</a:t>
            </a:r>
            <a:r>
              <a:rPr lang="en-US" dirty="0"/>
              <a:t>) but you can do this after you’ve built your solution from Unity out to Visual Studio by adding another project to your solution. The file to add is Assembly-</a:t>
            </a:r>
            <a:r>
              <a:rPr lang="en-US" dirty="0" err="1"/>
              <a:t>CSharp</a:t>
            </a:r>
            <a:r>
              <a:rPr lang="en-US" dirty="0"/>
              <a:t>-</a:t>
            </a:r>
            <a:r>
              <a:rPr lang="en-US" dirty="0" err="1"/>
              <a:t>vs.csproj</a:t>
            </a:r>
            <a:r>
              <a:rPr lang="en-US" dirty="0"/>
              <a:t> and this is a file that Unity creates for you. </a:t>
            </a:r>
          </a:p>
        </p:txBody>
      </p:sp>
    </p:spTree>
    <p:extLst>
      <p:ext uri="{BB962C8B-B14F-4D97-AF65-F5344CB8AC3E}">
        <p14:creationId xmlns:p14="http://schemas.microsoft.com/office/powerpoint/2010/main" val="3669561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and Upload App Packages</a:t>
            </a:r>
            <a:endParaRPr lang="en-US" dirty="0"/>
          </a:p>
        </p:txBody>
      </p:sp>
      <p:pic>
        <p:nvPicPr>
          <p:cNvPr id="4" name="Picture 3"/>
          <p:cNvPicPr>
            <a:picLocks noChangeAspect="1"/>
          </p:cNvPicPr>
          <p:nvPr/>
        </p:nvPicPr>
        <p:blipFill>
          <a:blip r:embed="rId2"/>
          <a:stretch>
            <a:fillRect/>
          </a:stretch>
        </p:blipFill>
        <p:spPr>
          <a:xfrm>
            <a:off x="1141414" y="3152289"/>
            <a:ext cx="4246866" cy="2860322"/>
          </a:xfrm>
          <a:prstGeom prst="rect">
            <a:avLst/>
          </a:prstGeom>
        </p:spPr>
      </p:pic>
      <p:sp>
        <p:nvSpPr>
          <p:cNvPr id="5" name="TextBox 4"/>
          <p:cNvSpPr txBox="1"/>
          <p:nvPr/>
        </p:nvSpPr>
        <p:spPr>
          <a:xfrm>
            <a:off x="1141414" y="2097088"/>
            <a:ext cx="4569274" cy="1200329"/>
          </a:xfrm>
          <a:prstGeom prst="rect">
            <a:avLst/>
          </a:prstGeom>
          <a:noFill/>
        </p:spPr>
        <p:txBody>
          <a:bodyPr wrap="square" rtlCol="0">
            <a:spAutoFit/>
          </a:bodyPr>
          <a:lstStyle/>
          <a:p>
            <a:r>
              <a:rPr lang="en-US" dirty="0" smtClean="0"/>
              <a:t>Make sure you have a </a:t>
            </a:r>
            <a:r>
              <a:rPr lang="en-US" dirty="0" err="1" smtClean="0"/>
              <a:t>DevCenter</a:t>
            </a:r>
            <a:r>
              <a:rPr lang="en-US" dirty="0" smtClean="0"/>
              <a:t> subscription: </a:t>
            </a:r>
            <a:r>
              <a:rPr lang="en-US" dirty="0">
                <a:hlinkClick r:id="rId3"/>
              </a:rPr>
              <a:t>http://</a:t>
            </a:r>
            <a:r>
              <a:rPr lang="en-US" dirty="0" smtClean="0">
                <a:hlinkClick r:id="rId3"/>
              </a:rPr>
              <a:t>msdn.microsoft.com/en-us/library/windows/apps/hh868184.aspx</a:t>
            </a:r>
            <a:r>
              <a:rPr lang="en-US" dirty="0" smtClean="0"/>
              <a:t> </a:t>
            </a:r>
          </a:p>
          <a:p>
            <a:endParaRPr lang="en-US" dirty="0"/>
          </a:p>
        </p:txBody>
      </p:sp>
      <p:pic>
        <p:nvPicPr>
          <p:cNvPr id="7" name="Picture 6"/>
          <p:cNvPicPr>
            <a:picLocks noChangeAspect="1"/>
          </p:cNvPicPr>
          <p:nvPr/>
        </p:nvPicPr>
        <p:blipFill>
          <a:blip r:embed="rId4"/>
          <a:stretch>
            <a:fillRect/>
          </a:stretch>
        </p:blipFill>
        <p:spPr>
          <a:xfrm>
            <a:off x="6166635" y="2097088"/>
            <a:ext cx="5472285" cy="4433443"/>
          </a:xfrm>
          <a:prstGeom prst="rect">
            <a:avLst/>
          </a:prstGeom>
        </p:spPr>
      </p:pic>
    </p:spTree>
    <p:extLst>
      <p:ext uri="{BB962C8B-B14F-4D97-AF65-F5344CB8AC3E}">
        <p14:creationId xmlns:p14="http://schemas.microsoft.com/office/powerpoint/2010/main" val="3987072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9185" y="336341"/>
            <a:ext cx="7011825" cy="5659018"/>
          </a:xfrm>
          <a:prstGeom prst="rect">
            <a:avLst/>
          </a:prstGeom>
        </p:spPr>
      </p:pic>
    </p:spTree>
    <p:extLst>
      <p:ext uri="{BB962C8B-B14F-4D97-AF65-F5344CB8AC3E}">
        <p14:creationId xmlns:p14="http://schemas.microsoft.com/office/powerpoint/2010/main" val="196705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 Your Game</a:t>
            </a:r>
            <a:endParaRPr lang="en-US" dirty="0"/>
          </a:p>
        </p:txBody>
      </p:sp>
      <p:pic>
        <p:nvPicPr>
          <p:cNvPr id="4" name="Picture 3"/>
          <p:cNvPicPr>
            <a:picLocks noChangeAspect="1"/>
          </p:cNvPicPr>
          <p:nvPr/>
        </p:nvPicPr>
        <p:blipFill>
          <a:blip r:embed="rId2"/>
          <a:stretch>
            <a:fillRect/>
          </a:stretch>
        </p:blipFill>
        <p:spPr>
          <a:xfrm>
            <a:off x="6094412" y="95250"/>
            <a:ext cx="5591175" cy="6762750"/>
          </a:xfrm>
          <a:prstGeom prst="rect">
            <a:avLst/>
          </a:prstGeom>
        </p:spPr>
      </p:pic>
      <p:sp>
        <p:nvSpPr>
          <p:cNvPr id="5" name="TextBox 4"/>
          <p:cNvSpPr txBox="1"/>
          <p:nvPr/>
        </p:nvSpPr>
        <p:spPr>
          <a:xfrm>
            <a:off x="897148" y="1915064"/>
            <a:ext cx="4960188" cy="3416320"/>
          </a:xfrm>
          <a:prstGeom prst="rect">
            <a:avLst/>
          </a:prstGeom>
          <a:noFill/>
        </p:spPr>
        <p:txBody>
          <a:bodyPr wrap="square" rtlCol="0">
            <a:spAutoFit/>
          </a:bodyPr>
          <a:lstStyle/>
          <a:p>
            <a:r>
              <a:rPr lang="en-US" dirty="0" smtClean="0"/>
              <a:t>Note:  If you do not have rating certifications and do not want to go through that process, for Age rating and rating certificates do the following:</a:t>
            </a:r>
          </a:p>
          <a:p>
            <a:endParaRPr lang="en-US" dirty="0"/>
          </a:p>
          <a:p>
            <a:r>
              <a:rPr lang="en-US" dirty="0" smtClean="0"/>
              <a:t>12+ (or higher, note: Germany doesn’t allow 18+)</a:t>
            </a:r>
          </a:p>
          <a:p>
            <a:endParaRPr lang="en-US" dirty="0"/>
          </a:p>
          <a:p>
            <a:r>
              <a:rPr lang="en-US" dirty="0" smtClean="0"/>
              <a:t>Do not deploy to these countries:</a:t>
            </a:r>
          </a:p>
          <a:p>
            <a:r>
              <a:rPr lang="en-US" dirty="0"/>
              <a:t>Korea</a:t>
            </a:r>
          </a:p>
          <a:p>
            <a:r>
              <a:rPr lang="en-US" dirty="0"/>
              <a:t>South Africa</a:t>
            </a:r>
          </a:p>
          <a:p>
            <a:r>
              <a:rPr lang="en-US" dirty="0"/>
              <a:t>Brazil</a:t>
            </a:r>
          </a:p>
          <a:p>
            <a:r>
              <a:rPr lang="en-US" dirty="0"/>
              <a:t>Taiwan</a:t>
            </a:r>
          </a:p>
          <a:p>
            <a:r>
              <a:rPr lang="en-US" dirty="0" smtClean="0"/>
              <a:t>Russia</a:t>
            </a:r>
            <a:endParaRPr lang="en-US" dirty="0"/>
          </a:p>
        </p:txBody>
      </p:sp>
    </p:spTree>
    <p:extLst>
      <p:ext uri="{BB962C8B-B14F-4D97-AF65-F5344CB8AC3E}">
        <p14:creationId xmlns:p14="http://schemas.microsoft.com/office/powerpoint/2010/main" val="225156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Content Placeholder 2"/>
          <p:cNvSpPr>
            <a:spLocks noGrp="1"/>
          </p:cNvSpPr>
          <p:nvPr>
            <p:ph idx="1"/>
          </p:nvPr>
        </p:nvSpPr>
        <p:spPr/>
        <p:txBody>
          <a:bodyPr/>
          <a:lstStyle/>
          <a:p>
            <a:r>
              <a:rPr lang="en-US" dirty="0" smtClean="0"/>
              <a:t>Culture.  Some countries have rules about specific content, you may fail for those reasons.  Your submission report will contain details about it.</a:t>
            </a:r>
          </a:p>
          <a:p>
            <a:r>
              <a:rPr lang="en-US" dirty="0" smtClean="0"/>
              <a:t>Tile and Text Contrast ratio.  Dark Grey on a mostly Black background won’t pass certification.  Make sure your tiles are all visible.</a:t>
            </a:r>
          </a:p>
          <a:p>
            <a:r>
              <a:rPr lang="en-US" dirty="0" smtClean="0"/>
              <a:t>Touch </a:t>
            </a:r>
            <a:r>
              <a:rPr lang="en-US" dirty="0" smtClean="0"/>
              <a:t>Support is required.  </a:t>
            </a:r>
            <a:r>
              <a:rPr lang="en-US" dirty="0" smtClean="0"/>
              <a:t>Many of the devices now are touch enabled.</a:t>
            </a:r>
            <a:endParaRPr lang="en-US" dirty="0"/>
          </a:p>
        </p:txBody>
      </p:sp>
    </p:spTree>
    <p:extLst>
      <p:ext uri="{BB962C8B-B14F-4D97-AF65-F5344CB8AC3E}">
        <p14:creationId xmlns:p14="http://schemas.microsoft.com/office/powerpoint/2010/main" val="1910633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2D Section</a:t>
            </a:r>
            <a:endParaRPr lang="en-US" dirty="0"/>
          </a:p>
        </p:txBody>
      </p:sp>
      <p:sp>
        <p:nvSpPr>
          <p:cNvPr id="3" name="Content Placeholder 2"/>
          <p:cNvSpPr>
            <a:spLocks noGrp="1"/>
          </p:cNvSpPr>
          <p:nvPr>
            <p:ph idx="1"/>
          </p:nvPr>
        </p:nvSpPr>
        <p:spPr/>
        <p:txBody>
          <a:bodyPr/>
          <a:lstStyle/>
          <a:p>
            <a:r>
              <a:rPr lang="en-US" dirty="0" smtClean="0"/>
              <a:t>Beginner to Intermediate Experience</a:t>
            </a:r>
          </a:p>
          <a:p>
            <a:r>
              <a:rPr lang="en-US" dirty="0" smtClean="0"/>
              <a:t>New to Unity</a:t>
            </a:r>
          </a:p>
          <a:p>
            <a:r>
              <a:rPr lang="en-US" dirty="0" smtClean="0"/>
              <a:t>New to Game Development</a:t>
            </a:r>
          </a:p>
          <a:p>
            <a:r>
              <a:rPr lang="en-US" dirty="0" smtClean="0"/>
              <a:t>Don’t have a game ready to port yet</a:t>
            </a:r>
          </a:p>
          <a:p>
            <a:pPr marL="0" indent="0">
              <a:buNone/>
            </a:pPr>
            <a:endParaRPr lang="en-US" dirty="0"/>
          </a:p>
        </p:txBody>
      </p:sp>
      <p:pic>
        <p:nvPicPr>
          <p:cNvPr id="4" name="Picture 3"/>
          <p:cNvPicPr>
            <a:picLocks noChangeAspect="1"/>
          </p:cNvPicPr>
          <p:nvPr/>
        </p:nvPicPr>
        <p:blipFill>
          <a:blip r:embed="rId2"/>
          <a:stretch>
            <a:fillRect/>
          </a:stretch>
        </p:blipFill>
        <p:spPr>
          <a:xfrm>
            <a:off x="6356525" y="1855386"/>
            <a:ext cx="5356452" cy="3028113"/>
          </a:xfrm>
          <a:prstGeom prst="rect">
            <a:avLst/>
          </a:prstGeom>
        </p:spPr>
      </p:pic>
    </p:spTree>
    <p:extLst>
      <p:ext uri="{BB962C8B-B14F-4D97-AF65-F5344CB8AC3E}">
        <p14:creationId xmlns:p14="http://schemas.microsoft.com/office/powerpoint/2010/main" val="887900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341999"/>
            <a:ext cx="9905998" cy="1478570"/>
          </a:xfrm>
        </p:spPr>
        <p:txBody>
          <a:bodyPr/>
          <a:lstStyle/>
          <a:p>
            <a:r>
              <a:rPr lang="en-US" dirty="0" smtClean="0"/>
              <a:t>Porting Section</a:t>
            </a:r>
            <a:endParaRPr lang="en-US" dirty="0"/>
          </a:p>
        </p:txBody>
      </p:sp>
      <p:sp>
        <p:nvSpPr>
          <p:cNvPr id="3" name="Content Placeholder 2"/>
          <p:cNvSpPr>
            <a:spLocks noGrp="1"/>
          </p:cNvSpPr>
          <p:nvPr>
            <p:ph idx="1"/>
          </p:nvPr>
        </p:nvSpPr>
        <p:spPr>
          <a:xfrm>
            <a:off x="1141412" y="3316286"/>
            <a:ext cx="9905999" cy="3541714"/>
          </a:xfrm>
        </p:spPr>
        <p:txBody>
          <a:bodyPr/>
          <a:lstStyle/>
          <a:p>
            <a:r>
              <a:rPr lang="en-US" dirty="0" smtClean="0"/>
              <a:t>Much more advanced</a:t>
            </a:r>
          </a:p>
          <a:p>
            <a:r>
              <a:rPr lang="en-US" dirty="0" smtClean="0"/>
              <a:t>Actually deploy or publish your game</a:t>
            </a:r>
          </a:p>
          <a:p>
            <a:r>
              <a:rPr lang="en-US" dirty="0" smtClean="0"/>
              <a:t>Having platform specific issues?</a:t>
            </a:r>
          </a:p>
          <a:p>
            <a:r>
              <a:rPr lang="en-US" dirty="0" smtClean="0"/>
              <a:t>Better understanding the Windows Platform as a target.</a:t>
            </a:r>
            <a:endParaRPr lang="en-US" dirty="0"/>
          </a:p>
        </p:txBody>
      </p:sp>
      <p:pic>
        <p:nvPicPr>
          <p:cNvPr id="4" name="Picture 3"/>
          <p:cNvPicPr>
            <a:picLocks noChangeAspect="1"/>
          </p:cNvPicPr>
          <p:nvPr/>
        </p:nvPicPr>
        <p:blipFill>
          <a:blip r:embed="rId2"/>
          <a:stretch>
            <a:fillRect/>
          </a:stretch>
        </p:blipFill>
        <p:spPr>
          <a:xfrm>
            <a:off x="5373251" y="272300"/>
            <a:ext cx="6610350" cy="3419475"/>
          </a:xfrm>
          <a:prstGeom prst="rect">
            <a:avLst/>
          </a:prstGeom>
        </p:spPr>
      </p:pic>
    </p:spTree>
    <p:extLst>
      <p:ext uri="{BB962C8B-B14F-4D97-AF65-F5344CB8AC3E}">
        <p14:creationId xmlns:p14="http://schemas.microsoft.com/office/powerpoint/2010/main" val="173057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Resources</a:t>
            </a:r>
            <a:endParaRPr lang="en-US" dirty="0"/>
          </a:p>
        </p:txBody>
      </p:sp>
      <p:sp>
        <p:nvSpPr>
          <p:cNvPr id="4" name="Rectangle 3"/>
          <p:cNvSpPr/>
          <p:nvPr/>
        </p:nvSpPr>
        <p:spPr>
          <a:xfrm>
            <a:off x="1141413" y="1656273"/>
            <a:ext cx="11576650" cy="5355312"/>
          </a:xfrm>
          <a:prstGeom prst="rect">
            <a:avLst/>
          </a:prstGeom>
        </p:spPr>
        <p:txBody>
          <a:bodyPr wrap="square">
            <a:spAutoFit/>
          </a:bodyPr>
          <a:lstStyle/>
          <a:p>
            <a:pPr defTabSz="914400"/>
            <a:r>
              <a:rPr lang="en-US" b="1" dirty="0">
                <a:latin typeface="Segoe UI" panose="020B0502040204020203" pitchFamily="34" charset="0"/>
                <a:cs typeface="Segoe UI" panose="020B0502040204020203" pitchFamily="34" charset="0"/>
              </a:rPr>
              <a:t>Music</a:t>
            </a:r>
            <a:endParaRPr lang="en-US" dirty="0">
              <a:latin typeface="Segoe UI" panose="020B0502040204020203" pitchFamily="34" charset="0"/>
              <a:cs typeface="Segoe UI" panose="020B0502040204020203" pitchFamily="34" charset="0"/>
            </a:endParaRPr>
          </a:p>
          <a:p>
            <a:pPr defTabSz="914400"/>
            <a:r>
              <a:rPr lang="en-US" u="sng" dirty="0" err="1">
                <a:latin typeface="Segoe UI" panose="020B0502040204020203" pitchFamily="34" charset="0"/>
                <a:cs typeface="Segoe UI" panose="020B0502040204020203" pitchFamily="34" charset="0"/>
                <a:hlinkClick r:id="rId2"/>
              </a:rPr>
              <a:t>Incompetech</a:t>
            </a:r>
            <a:r>
              <a:rPr lang="en-US" dirty="0">
                <a:latin typeface="Segoe UI" panose="020B0502040204020203" pitchFamily="34" charset="0"/>
                <a:cs typeface="Segoe UI" panose="020B0502040204020203" pitchFamily="34" charset="0"/>
              </a:rPr>
              <a:t> – Hundreds of high quality songs available for use in apps and games. </a:t>
            </a:r>
            <a:endParaRPr lang="en-US" dirty="0" smtClean="0">
              <a:latin typeface="Segoe UI" panose="020B0502040204020203" pitchFamily="34" charset="0"/>
              <a:cs typeface="Segoe UI" panose="020B0502040204020203" pitchFamily="34" charset="0"/>
            </a:endParaRPr>
          </a:p>
          <a:p>
            <a:pPr defTabSz="914400"/>
            <a:r>
              <a:rPr lang="en-US" u="sng" dirty="0" err="1" smtClean="0">
                <a:latin typeface="Segoe UI" panose="020B0502040204020203" pitchFamily="34" charset="0"/>
                <a:cs typeface="Segoe UI" panose="020B0502040204020203" pitchFamily="34" charset="0"/>
                <a:hlinkClick r:id="rId3"/>
              </a:rPr>
              <a:t>FreePD</a:t>
            </a:r>
            <a:r>
              <a:rPr lang="en-US" dirty="0" smtClean="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Another great resource for finding free music in the public domain. </a:t>
            </a:r>
          </a:p>
          <a:p>
            <a:pPr defTabSz="914400"/>
            <a:r>
              <a:rPr lang="en-US" dirty="0">
                <a:latin typeface="Segoe UI" panose="020B0502040204020203" pitchFamily="34" charset="0"/>
                <a:cs typeface="Segoe UI" panose="020B0502040204020203" pitchFamily="34" charset="0"/>
                <a:hlinkClick r:id="rId4"/>
              </a:rPr>
              <a:t>Sound Bible </a:t>
            </a:r>
            <a:r>
              <a:rPr lang="en-US" dirty="0">
                <a:latin typeface="Segoe UI" panose="020B0502040204020203" pitchFamily="34" charset="0"/>
                <a:cs typeface="Segoe UI" panose="020B0502040204020203" pitchFamily="34" charset="0"/>
              </a:rPr>
              <a:t>- Sounds </a:t>
            </a:r>
            <a:r>
              <a:rPr lang="en-US" dirty="0" smtClean="0">
                <a:latin typeface="Segoe UI" panose="020B0502040204020203" pitchFamily="34" charset="0"/>
                <a:cs typeface="Segoe UI" panose="020B0502040204020203" pitchFamily="34" charset="0"/>
              </a:rPr>
              <a:t>clips</a:t>
            </a:r>
          </a:p>
          <a:p>
            <a:pPr defTabSz="914400"/>
            <a:r>
              <a:rPr lang="en-US" dirty="0" smtClean="0">
                <a:latin typeface="Segoe UI" panose="020B0502040204020203" pitchFamily="34" charset="0"/>
                <a:cs typeface="Segoe UI" panose="020B0502040204020203" pitchFamily="34" charset="0"/>
              </a:rPr>
              <a:t>Audacity – good for editing your recorded sounds</a:t>
            </a:r>
          </a:p>
          <a:p>
            <a:pPr defTabSz="914400"/>
            <a:r>
              <a:rPr lang="en-US" dirty="0" smtClean="0">
                <a:latin typeface="Segoe UI" panose="020B0502040204020203" pitchFamily="34" charset="0"/>
                <a:cs typeface="Segoe UI" panose="020B0502040204020203" pitchFamily="34" charset="0"/>
              </a:rPr>
              <a:t>Fruity Loops Demo – pro grade music creation</a:t>
            </a:r>
            <a:endParaRPr lang="en-US" dirty="0">
              <a:latin typeface="Segoe UI" panose="020B0502040204020203" pitchFamily="34" charset="0"/>
              <a:cs typeface="Segoe UI" panose="020B0502040204020203" pitchFamily="34" charset="0"/>
            </a:endParaRPr>
          </a:p>
          <a:p>
            <a:pPr defTabSz="914400"/>
            <a:r>
              <a:rPr lang="en-US" dirty="0">
                <a:latin typeface="Segoe UI" panose="020B0502040204020203" pitchFamily="34" charset="0"/>
                <a:cs typeface="Segoe UI" panose="020B0502040204020203" pitchFamily="34" charset="0"/>
              </a:rPr>
              <a:t> </a:t>
            </a:r>
          </a:p>
          <a:p>
            <a:pPr defTabSz="914400"/>
            <a:r>
              <a:rPr lang="en-US" b="1" dirty="0">
                <a:latin typeface="Segoe UI" panose="020B0502040204020203" pitchFamily="34" charset="0"/>
                <a:cs typeface="Segoe UI" panose="020B0502040204020203" pitchFamily="34" charset="0"/>
              </a:rPr>
              <a:t>Sprites</a:t>
            </a:r>
            <a:endParaRPr lang="en-US" dirty="0">
              <a:latin typeface="Segoe UI" panose="020B0502040204020203" pitchFamily="34" charset="0"/>
              <a:cs typeface="Segoe UI" panose="020B0502040204020203" pitchFamily="34" charset="0"/>
            </a:endParaRPr>
          </a:p>
          <a:p>
            <a:pPr defTabSz="914400"/>
            <a:r>
              <a:rPr lang="en-US" u="sng" dirty="0" err="1">
                <a:latin typeface="Segoe UI" panose="020B0502040204020203" pitchFamily="34" charset="0"/>
                <a:cs typeface="Segoe UI" panose="020B0502040204020203" pitchFamily="34" charset="0"/>
                <a:hlinkClick r:id="rId5"/>
              </a:rPr>
              <a:t>HasGraphics</a:t>
            </a:r>
            <a:r>
              <a:rPr lang="en-US" u="sng" dirty="0">
                <a:latin typeface="Segoe UI" panose="020B0502040204020203" pitchFamily="34" charset="0"/>
                <a:cs typeface="Segoe UI" panose="020B0502040204020203" pitchFamily="34" charset="0"/>
                <a:hlinkClick r:id="rId5"/>
              </a:rPr>
              <a:t> Sprites</a:t>
            </a:r>
            <a:r>
              <a:rPr lang="en-US" dirty="0">
                <a:latin typeface="Segoe UI" panose="020B0502040204020203" pitchFamily="34" charset="0"/>
                <a:cs typeface="Segoe UI" panose="020B0502040204020203" pitchFamily="34" charset="0"/>
              </a:rPr>
              <a:t> – 10 sprite sets free for commercial use. Some require attribution, some do not.</a:t>
            </a:r>
          </a:p>
          <a:p>
            <a:pPr defTabSz="914400"/>
            <a:r>
              <a:rPr lang="en-US" u="sng" dirty="0">
                <a:latin typeface="Segoe UI" panose="020B0502040204020203" pitchFamily="34" charset="0"/>
                <a:cs typeface="Segoe UI" panose="020B0502040204020203" pitchFamily="34" charset="0"/>
                <a:hlinkClick r:id="rId6"/>
              </a:rPr>
              <a:t>Video Game Sprites</a:t>
            </a:r>
            <a:r>
              <a:rPr lang="en-US" dirty="0">
                <a:latin typeface="Segoe UI" panose="020B0502040204020203" pitchFamily="34" charset="0"/>
                <a:cs typeface="Segoe UI" panose="020B0502040204020203" pitchFamily="34" charset="0"/>
              </a:rPr>
              <a:t> - Actual sprites from original games, not able to use in commercial games</a:t>
            </a:r>
          </a:p>
          <a:p>
            <a:pPr defTabSz="914400"/>
            <a:r>
              <a:rPr lang="en-US" dirty="0">
                <a:latin typeface="Segoe UI" panose="020B0502040204020203" pitchFamily="34" charset="0"/>
                <a:cs typeface="Segoe UI" panose="020B0502040204020203" pitchFamily="34" charset="0"/>
                <a:hlinkClick r:id="rId7"/>
              </a:rPr>
              <a:t>Lost Garden</a:t>
            </a:r>
            <a:r>
              <a:rPr lang="en-US" dirty="0">
                <a:latin typeface="Segoe UI" panose="020B0502040204020203" pitchFamily="34" charset="0"/>
                <a:cs typeface="Segoe UI" panose="020B0502040204020203" pitchFamily="34" charset="0"/>
              </a:rPr>
              <a:t> – Game graphics, asks for acknowledgement.</a:t>
            </a:r>
          </a:p>
          <a:p>
            <a:pPr defTabSz="914400"/>
            <a:r>
              <a:rPr lang="en-US" dirty="0">
                <a:latin typeface="Segoe UI" panose="020B0502040204020203" pitchFamily="34" charset="0"/>
                <a:cs typeface="Segoe UI" panose="020B0502040204020203" pitchFamily="34" charset="0"/>
                <a:hlinkClick r:id="rId8"/>
              </a:rPr>
              <a:t>Open Game Art</a:t>
            </a:r>
            <a:r>
              <a:rPr lang="en-US" dirty="0">
                <a:latin typeface="Segoe UI" panose="020B0502040204020203" pitchFamily="34" charset="0"/>
                <a:cs typeface="Segoe UI" panose="020B0502040204020203" pitchFamily="34" charset="0"/>
              </a:rPr>
              <a:t> – Graphics, sprites, icons and sounds. Asks for donations.</a:t>
            </a:r>
          </a:p>
          <a:p>
            <a:pPr defTabSz="914400"/>
            <a:r>
              <a:rPr lang="en-US" dirty="0">
                <a:latin typeface="Segoe UI" panose="020B0502040204020203" pitchFamily="34" charset="0"/>
                <a:cs typeface="Segoe UI" panose="020B0502040204020203" pitchFamily="34" charset="0"/>
              </a:rPr>
              <a:t> </a:t>
            </a:r>
          </a:p>
          <a:p>
            <a:pPr defTabSz="914400"/>
            <a:r>
              <a:rPr lang="en-US" dirty="0">
                <a:latin typeface="Segoe UI" panose="020B0502040204020203" pitchFamily="34" charset="0"/>
                <a:cs typeface="Segoe UI" panose="020B0502040204020203" pitchFamily="34" charset="0"/>
              </a:rPr>
              <a:t> </a:t>
            </a:r>
          </a:p>
          <a:p>
            <a:pPr defTabSz="914400"/>
            <a:r>
              <a:rPr lang="en-US" b="1" dirty="0">
                <a:latin typeface="Segoe UI" panose="020B0502040204020203" pitchFamily="34" charset="0"/>
                <a:cs typeface="Segoe UI" panose="020B0502040204020203" pitchFamily="34" charset="0"/>
              </a:rPr>
              <a:t>Textures</a:t>
            </a:r>
            <a:endParaRPr lang="en-US" dirty="0">
              <a:latin typeface="Segoe UI" panose="020B0502040204020203" pitchFamily="34" charset="0"/>
              <a:cs typeface="Segoe UI" panose="020B0502040204020203" pitchFamily="34" charset="0"/>
            </a:endParaRPr>
          </a:p>
          <a:p>
            <a:pPr defTabSz="914400"/>
            <a:r>
              <a:rPr lang="en-US" u="sng" dirty="0" err="1">
                <a:latin typeface="Segoe UI" panose="020B0502040204020203" pitchFamily="34" charset="0"/>
                <a:cs typeface="Segoe UI" panose="020B0502040204020203" pitchFamily="34" charset="0"/>
                <a:hlinkClick r:id="rId9"/>
              </a:rPr>
              <a:t>CGTextures</a:t>
            </a:r>
            <a:r>
              <a:rPr lang="en-US" dirty="0">
                <a:latin typeface="Segoe UI" panose="020B0502040204020203" pitchFamily="34" charset="0"/>
                <a:cs typeface="Segoe UI" panose="020B0502040204020203" pitchFamily="34" charset="0"/>
              </a:rPr>
              <a:t> – Amazing, pretty exhaustive collection of tillable </a:t>
            </a:r>
            <a:r>
              <a:rPr lang="en-US" dirty="0" smtClean="0">
                <a:latin typeface="Segoe UI" panose="020B0502040204020203" pitchFamily="34" charset="0"/>
                <a:cs typeface="Segoe UI" panose="020B0502040204020203" pitchFamily="34" charset="0"/>
              </a:rPr>
              <a:t>textures.</a:t>
            </a:r>
            <a:endParaRPr lang="en-US" dirty="0">
              <a:latin typeface="Segoe UI" panose="020B0502040204020203" pitchFamily="34" charset="0"/>
              <a:cs typeface="Segoe UI" panose="020B0502040204020203" pitchFamily="34" charset="0"/>
            </a:endParaRPr>
          </a:p>
          <a:p>
            <a:pPr defTabSz="914400"/>
            <a:r>
              <a:rPr lang="en-US" u="sng" dirty="0" err="1">
                <a:latin typeface="Segoe UI" panose="020B0502040204020203" pitchFamily="34" charset="0"/>
                <a:cs typeface="Segoe UI" panose="020B0502040204020203" pitchFamily="34" charset="0"/>
                <a:hlinkClick r:id="rId10"/>
              </a:rPr>
              <a:t>HasGraphics</a:t>
            </a:r>
            <a:r>
              <a:rPr lang="en-US" u="sng" dirty="0">
                <a:latin typeface="Segoe UI" panose="020B0502040204020203" pitchFamily="34" charset="0"/>
                <a:cs typeface="Segoe UI" panose="020B0502040204020203" pitchFamily="34" charset="0"/>
                <a:hlinkClick r:id="rId10"/>
              </a:rPr>
              <a:t> Textures</a:t>
            </a:r>
            <a:r>
              <a:rPr lang="en-US" dirty="0">
                <a:latin typeface="Segoe UI" panose="020B0502040204020203" pitchFamily="34" charset="0"/>
                <a:cs typeface="Segoe UI" panose="020B0502040204020203" pitchFamily="34" charset="0"/>
              </a:rPr>
              <a:t> – Two large tile sets free for commercial use.</a:t>
            </a:r>
          </a:p>
          <a:p>
            <a:pPr defTabSz="914400"/>
            <a:r>
              <a:rPr lang="en-US" dirty="0">
                <a:latin typeface="Segoe UI" panose="020B0502040204020203" pitchFamily="34" charset="0"/>
                <a:cs typeface="Segoe UI" panose="020B0502040204020203" pitchFamily="34" charset="0"/>
                <a:hlinkClick r:id="rId11"/>
              </a:rPr>
              <a:t>Max Textures </a:t>
            </a:r>
            <a:r>
              <a:rPr lang="en-US" dirty="0">
                <a:latin typeface="Segoe UI" panose="020B0502040204020203" pitchFamily="34" charset="0"/>
                <a:cs typeface="Segoe UI" panose="020B0502040204020203" pitchFamily="34" charset="0"/>
              </a:rPr>
              <a:t>- Tiled/seamless textures </a:t>
            </a:r>
          </a:p>
          <a:p>
            <a:pPr defTabSz="914400"/>
            <a:r>
              <a:rPr lang="en-US" dirty="0">
                <a:solidFill>
                  <a:prstClr val="black"/>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4002468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prstClr val="white"/>
                </a:solidFill>
                <a:latin typeface="Segoe UI Light" panose="020B0502040204020203" pitchFamily="34" charset="0"/>
                <a:cs typeface="Segoe UI Light" panose="020B0502040204020203" pitchFamily="34" charset="0"/>
              </a:rPr>
              <a:t>Michael Cummings</a:t>
            </a:r>
            <a:br>
              <a:rPr lang="en-US" b="1" dirty="0">
                <a:solidFill>
                  <a:prstClr val="white"/>
                </a:solidFill>
                <a:latin typeface="Segoe UI Light" panose="020B0502040204020203" pitchFamily="34" charset="0"/>
                <a:cs typeface="Segoe UI Light" panose="020B0502040204020203" pitchFamily="34" charset="0"/>
              </a:rPr>
            </a:br>
            <a:endParaRPr lang="en-US" dirty="0"/>
          </a:p>
        </p:txBody>
      </p:sp>
      <p:sp>
        <p:nvSpPr>
          <p:cNvPr id="3" name="Content Placeholder 2"/>
          <p:cNvSpPr>
            <a:spLocks noGrp="1"/>
          </p:cNvSpPr>
          <p:nvPr>
            <p:ph idx="1"/>
          </p:nvPr>
        </p:nvSpPr>
        <p:spPr>
          <a:xfrm>
            <a:off x="1141413" y="1897811"/>
            <a:ext cx="6165162" cy="3893390"/>
          </a:xfrm>
        </p:spPr>
        <p:txBody>
          <a:bodyPr>
            <a:noAutofit/>
          </a:bodyPr>
          <a:lstStyle/>
          <a:p>
            <a:pPr marL="0" indent="0" defTabSz="457200">
              <a:lnSpc>
                <a:spcPct val="100000"/>
              </a:lnSpc>
              <a:spcBef>
                <a:spcPts val="0"/>
              </a:spcBef>
              <a:buSzTx/>
              <a:buNone/>
            </a:pPr>
            <a:r>
              <a:rPr lang="en-US" dirty="0">
                <a:latin typeface="Segoe UI" panose="020B0502040204020203" pitchFamily="34" charset="0"/>
                <a:cs typeface="Segoe UI" panose="020B0502040204020203" pitchFamily="34" charset="0"/>
              </a:rPr>
              <a:t>Michael Cummings is a Microsoft Developer Evangelist for </a:t>
            </a:r>
            <a:r>
              <a:rPr lang="en-US" dirty="0" smtClean="0">
                <a:latin typeface="Segoe UI" panose="020B0502040204020203" pitchFamily="34" charset="0"/>
                <a:cs typeface="Segoe UI" panose="020B0502040204020203" pitchFamily="34" charset="0"/>
              </a:rPr>
              <a:t>Maine, New Hampshire, Vermont, New York, Massachusetts, Rhode Island and Connecticut.  Talk to him about initiatives around </a:t>
            </a:r>
            <a:r>
              <a:rPr lang="en-US" dirty="0" err="1" smtClean="0">
                <a:latin typeface="Segoe UI" panose="020B0502040204020203" pitchFamily="34" charset="0"/>
                <a:cs typeface="Segoe UI" panose="020B0502040204020203" pitchFamily="34" charset="0"/>
              </a:rPr>
              <a:t>BizSpark</a:t>
            </a:r>
            <a:r>
              <a:rPr lang="en-US" dirty="0" smtClean="0">
                <a:latin typeface="Segoe UI" panose="020B0502040204020203" pitchFamily="34" charset="0"/>
                <a:cs typeface="Segoe UI" panose="020B0502040204020203" pitchFamily="34" charset="0"/>
              </a:rPr>
              <a:t>, Azure, Windows Phone, and Windows 8 in New </a:t>
            </a:r>
            <a:r>
              <a:rPr lang="en-US" dirty="0">
                <a:latin typeface="Segoe UI" panose="020B0502040204020203" pitchFamily="34" charset="0"/>
                <a:cs typeface="Segoe UI" panose="020B0502040204020203" pitchFamily="34" charset="0"/>
              </a:rPr>
              <a:t>England</a:t>
            </a:r>
            <a:r>
              <a:rPr lang="en-US" dirty="0" smtClean="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a:p>
            <a:pPr marL="0" lvl="0" indent="0" defTabSz="457200">
              <a:lnSpc>
                <a:spcPct val="100000"/>
              </a:lnSpc>
              <a:spcBef>
                <a:spcPts val="0"/>
              </a:spcBef>
              <a:buSzTx/>
              <a:buNone/>
            </a:pPr>
            <a:endParaRPr lang="en-US" dirty="0" smtClean="0">
              <a:solidFill>
                <a:prstClr val="white"/>
              </a:solidFill>
            </a:endParaRPr>
          </a:p>
          <a:p>
            <a:pPr marL="0" lvl="0" indent="0" defTabSz="754380">
              <a:lnSpc>
                <a:spcPct val="100000"/>
              </a:lnSpc>
              <a:spcBef>
                <a:spcPts val="0"/>
              </a:spcBef>
              <a:buSzTx/>
              <a:buNone/>
            </a:pPr>
            <a:r>
              <a:rPr lang="en-US" dirty="0">
                <a:latin typeface="Segoe UI" panose="020B0502040204020203" pitchFamily="34" charset="0"/>
                <a:cs typeface="Segoe UI" panose="020B0502040204020203" pitchFamily="34" charset="0"/>
              </a:rPr>
              <a:t>Phone: 781-373-8636</a:t>
            </a:r>
          </a:p>
          <a:p>
            <a:pPr marL="0" lvl="0" indent="0" defTabSz="754380">
              <a:lnSpc>
                <a:spcPct val="100000"/>
              </a:lnSpc>
              <a:spcBef>
                <a:spcPts val="0"/>
              </a:spcBef>
              <a:buSzTx/>
              <a:buNone/>
            </a:pPr>
            <a:r>
              <a:rPr lang="en-US" dirty="0">
                <a:latin typeface="Segoe UI" panose="020B0502040204020203" pitchFamily="34" charset="0"/>
                <a:cs typeface="Segoe UI" panose="020B0502040204020203" pitchFamily="34" charset="0"/>
              </a:rPr>
              <a:t>Email: cummings.michael@microsoft.com</a:t>
            </a:r>
          </a:p>
          <a:p>
            <a:pPr marL="0" lvl="0" indent="0" defTabSz="754380">
              <a:lnSpc>
                <a:spcPct val="100000"/>
              </a:lnSpc>
              <a:spcBef>
                <a:spcPts val="0"/>
              </a:spcBef>
              <a:buSzTx/>
              <a:buNone/>
            </a:pPr>
            <a:r>
              <a:rPr lang="en-US" dirty="0">
                <a:latin typeface="Segoe UI" panose="020B0502040204020203" pitchFamily="34" charset="0"/>
                <a:cs typeface="Segoe UI" panose="020B0502040204020203" pitchFamily="34" charset="0"/>
              </a:rPr>
              <a:t>Web: michaelcummings.net</a:t>
            </a:r>
          </a:p>
          <a:p>
            <a:pPr marL="0" lvl="0" indent="0" defTabSz="754380">
              <a:lnSpc>
                <a:spcPct val="100000"/>
              </a:lnSpc>
              <a:spcBef>
                <a:spcPts val="0"/>
              </a:spcBef>
              <a:buSzTx/>
              <a:buNone/>
            </a:pPr>
            <a:r>
              <a:rPr lang="en-US" dirty="0">
                <a:latin typeface="Segoe UI" panose="020B0502040204020203" pitchFamily="34" charset="0"/>
                <a:cs typeface="Segoe UI" panose="020B0502040204020203" pitchFamily="34" charset="0"/>
              </a:rPr>
              <a:t>Twitter: @</a:t>
            </a:r>
            <a:r>
              <a:rPr lang="en-US" dirty="0" err="1" smtClean="0">
                <a:latin typeface="Segoe UI" panose="020B0502040204020203" pitchFamily="34" charset="0"/>
                <a:cs typeface="Segoe UI" panose="020B0502040204020203" pitchFamily="34" charset="0"/>
              </a:rPr>
              <a:t>mcummings</a:t>
            </a:r>
            <a:endParaRPr lang="en-US" dirty="0" smtClean="0">
              <a:latin typeface="Segoe UI" panose="020B0502040204020203" pitchFamily="34" charset="0"/>
              <a:cs typeface="Segoe UI" panose="020B0502040204020203" pitchFamily="34" charset="0"/>
            </a:endParaRPr>
          </a:p>
          <a:p>
            <a:pPr marL="0" lvl="0" indent="0" defTabSz="754380">
              <a:lnSpc>
                <a:spcPct val="100000"/>
              </a:lnSpc>
              <a:spcBef>
                <a:spcPts val="0"/>
              </a:spcBef>
              <a:buSzTx/>
              <a:buNone/>
            </a:pPr>
            <a:r>
              <a:rPr lang="en-US" dirty="0" smtClean="0">
                <a:latin typeface="Segoe UI" panose="020B0502040204020203" pitchFamily="34" charset="0"/>
                <a:cs typeface="Segoe UI" panose="020B0502040204020203" pitchFamily="34" charset="0"/>
              </a:rPr>
              <a:t>Skype: </a:t>
            </a:r>
            <a:r>
              <a:rPr lang="en-US" dirty="0" err="1" smtClean="0">
                <a:latin typeface="Segoe UI" panose="020B0502040204020203" pitchFamily="34" charset="0"/>
                <a:cs typeface="Segoe UI" panose="020B0502040204020203" pitchFamily="34" charset="0"/>
              </a:rPr>
              <a:t>cummings.michael</a:t>
            </a: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2"/>
          <a:stretch>
            <a:fillRect/>
          </a:stretch>
        </p:blipFill>
        <p:spPr>
          <a:xfrm>
            <a:off x="7707881" y="618518"/>
            <a:ext cx="3730071" cy="336996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844" y="4097087"/>
            <a:ext cx="2640144" cy="2640144"/>
          </a:xfrm>
          <a:prstGeom prst="rect">
            <a:avLst/>
          </a:prstGeom>
        </p:spPr>
      </p:pic>
    </p:spTree>
    <p:extLst>
      <p:ext uri="{BB962C8B-B14F-4D97-AF65-F5344CB8AC3E}">
        <p14:creationId xmlns:p14="http://schemas.microsoft.com/office/powerpoint/2010/main" val="312802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Resources - Part 2</a:t>
            </a:r>
            <a:endParaRPr lang="en-US" dirty="0"/>
          </a:p>
        </p:txBody>
      </p:sp>
      <p:sp>
        <p:nvSpPr>
          <p:cNvPr id="5" name="Rectangle 4"/>
          <p:cNvSpPr/>
          <p:nvPr/>
        </p:nvSpPr>
        <p:spPr>
          <a:xfrm>
            <a:off x="1141413" y="1713689"/>
            <a:ext cx="10144663" cy="3970318"/>
          </a:xfrm>
          <a:prstGeom prst="rect">
            <a:avLst/>
          </a:prstGeom>
        </p:spPr>
        <p:txBody>
          <a:bodyPr wrap="square">
            <a:spAutoFit/>
          </a:bodyPr>
          <a:lstStyle/>
          <a:p>
            <a:pPr defTabSz="914400"/>
            <a:r>
              <a:rPr lang="en-US" b="1" dirty="0">
                <a:latin typeface="Segoe UI" panose="020B0502040204020203" pitchFamily="34" charset="0"/>
                <a:cs typeface="Segoe UI" panose="020B0502040204020203" pitchFamily="34" charset="0"/>
              </a:rPr>
              <a:t>Icons</a:t>
            </a:r>
            <a:endParaRPr lang="en-US" dirty="0">
              <a:latin typeface="Segoe UI" panose="020B0502040204020203" pitchFamily="34" charset="0"/>
              <a:cs typeface="Segoe UI" panose="020B0502040204020203" pitchFamily="34" charset="0"/>
            </a:endParaRPr>
          </a:p>
          <a:p>
            <a:pPr defTabSz="914400"/>
            <a:r>
              <a:rPr lang="en-US" u="sng" dirty="0">
                <a:latin typeface="Segoe UI" panose="020B0502040204020203" pitchFamily="34" charset="0"/>
                <a:cs typeface="Segoe UI" panose="020B0502040204020203" pitchFamily="34" charset="0"/>
                <a:hlinkClick r:id="rId2"/>
              </a:rPr>
              <a:t>Metro Studio</a:t>
            </a:r>
            <a:r>
              <a:rPr lang="en-US" dirty="0">
                <a:latin typeface="Segoe UI" panose="020B0502040204020203" pitchFamily="34" charset="0"/>
                <a:cs typeface="Segoe UI" panose="020B0502040204020203" pitchFamily="34" charset="0"/>
              </a:rPr>
              <a:t> – 600 free metro style icons from the cool folks at </a:t>
            </a:r>
            <a:r>
              <a:rPr lang="en-US" dirty="0" err="1">
                <a:latin typeface="Segoe UI" panose="020B0502040204020203" pitchFamily="34" charset="0"/>
                <a:cs typeface="Segoe UI" panose="020B0502040204020203" pitchFamily="34" charset="0"/>
              </a:rPr>
              <a:t>SyncFusion</a:t>
            </a:r>
            <a:r>
              <a:rPr lang="en-US" dirty="0">
                <a:latin typeface="Segoe UI" panose="020B0502040204020203" pitchFamily="34" charset="0"/>
                <a:cs typeface="Segoe UI" panose="020B0502040204020203" pitchFamily="34" charset="0"/>
              </a:rPr>
              <a:t>. </a:t>
            </a:r>
          </a:p>
          <a:p>
            <a:pPr defTabSz="914400"/>
            <a:r>
              <a:rPr lang="en-US" u="sng" dirty="0">
                <a:latin typeface="Segoe UI" panose="020B0502040204020203" pitchFamily="34" charset="0"/>
                <a:cs typeface="Segoe UI" panose="020B0502040204020203" pitchFamily="34" charset="0"/>
                <a:hlinkClick r:id="rId3"/>
              </a:rPr>
              <a:t>The Noun Project</a:t>
            </a:r>
            <a:r>
              <a:rPr lang="en-US" b="1" dirty="0">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Hundreds (if not thousands) of icons for just about anything you can think of, all free. </a:t>
            </a:r>
            <a:endParaRPr lang="en-US" dirty="0" smtClean="0">
              <a:latin typeface="Segoe UI" panose="020B0502040204020203" pitchFamily="34" charset="0"/>
              <a:cs typeface="Segoe UI" panose="020B0502040204020203" pitchFamily="34" charset="0"/>
            </a:endParaRPr>
          </a:p>
          <a:p>
            <a:pPr defTabSz="914400"/>
            <a:r>
              <a:rPr lang="en-US" u="sng" dirty="0" smtClean="0">
                <a:latin typeface="Segoe UI" panose="020B0502040204020203" pitchFamily="34" charset="0"/>
                <a:cs typeface="Segoe UI" panose="020B0502040204020203" pitchFamily="34" charset="0"/>
                <a:hlinkClick r:id="rId4"/>
              </a:rPr>
              <a:t>BRKR </a:t>
            </a:r>
            <a:r>
              <a:rPr lang="en-US" u="sng" dirty="0">
                <a:latin typeface="Segoe UI" panose="020B0502040204020203" pitchFamily="34" charset="0"/>
                <a:cs typeface="Segoe UI" panose="020B0502040204020203" pitchFamily="34" charset="0"/>
                <a:hlinkClick r:id="rId4"/>
              </a:rPr>
              <a:t>Design Icon Pack</a:t>
            </a:r>
            <a:r>
              <a:rPr lang="en-US" dirty="0">
                <a:latin typeface="Segoe UI" panose="020B0502040204020203" pitchFamily="34" charset="0"/>
                <a:cs typeface="Segoe UI" panose="020B0502040204020203" pitchFamily="34" charset="0"/>
              </a:rPr>
              <a:t> – This pack costs $20 but it includes 350 of the most commonly used icons already </a:t>
            </a:r>
            <a:r>
              <a:rPr lang="en-US" dirty="0" smtClean="0">
                <a:latin typeface="Segoe UI" panose="020B0502040204020203" pitchFamily="34" charset="0"/>
                <a:cs typeface="Segoe UI" panose="020B0502040204020203" pitchFamily="34" charset="0"/>
              </a:rPr>
              <a:t>sized</a:t>
            </a:r>
            <a:r>
              <a:rPr lang="en-US" dirty="0">
                <a:latin typeface="Segoe UI" panose="020B0502040204020203" pitchFamily="34" charset="0"/>
                <a:cs typeface="Segoe UI" panose="020B0502040204020203" pitchFamily="34" charset="0"/>
              </a:rPr>
              <a:t> </a:t>
            </a:r>
            <a:endParaRPr lang="en-US" dirty="0" smtClean="0">
              <a:latin typeface="Segoe UI" panose="020B0502040204020203" pitchFamily="34" charset="0"/>
              <a:cs typeface="Segoe UI" panose="020B0502040204020203" pitchFamily="34" charset="0"/>
            </a:endParaRPr>
          </a:p>
          <a:p>
            <a:pPr defTabSz="914400"/>
            <a:endParaRPr lang="en-US" dirty="0">
              <a:latin typeface="Segoe UI" panose="020B0502040204020203" pitchFamily="34" charset="0"/>
              <a:cs typeface="Segoe UI" panose="020B0502040204020203" pitchFamily="34" charset="0"/>
            </a:endParaRPr>
          </a:p>
          <a:p>
            <a:pPr defTabSz="914400"/>
            <a:r>
              <a:rPr lang="en-US" b="1" dirty="0">
                <a:latin typeface="Segoe UI" panose="020B0502040204020203" pitchFamily="34" charset="0"/>
                <a:cs typeface="Segoe UI" panose="020B0502040204020203" pitchFamily="34" charset="0"/>
              </a:rPr>
              <a:t>Images</a:t>
            </a:r>
            <a:endParaRPr lang="en-US" dirty="0">
              <a:latin typeface="Segoe UI" panose="020B0502040204020203" pitchFamily="34" charset="0"/>
              <a:cs typeface="Segoe UI" panose="020B0502040204020203" pitchFamily="34" charset="0"/>
            </a:endParaRPr>
          </a:p>
          <a:p>
            <a:pPr defTabSz="914400"/>
            <a:r>
              <a:rPr lang="en-US" u="sng" dirty="0">
                <a:latin typeface="Segoe UI" panose="020B0502040204020203" pitchFamily="34" charset="0"/>
                <a:cs typeface="Segoe UI" panose="020B0502040204020203" pitchFamily="34" charset="0"/>
                <a:hlinkClick r:id="rId5"/>
              </a:rPr>
              <a:t>Every Stock Photo</a:t>
            </a:r>
            <a:r>
              <a:rPr lang="en-US" b="1" dirty="0">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Search thousands of images, many of which can be used in apps and games.  </a:t>
            </a:r>
            <a:r>
              <a:rPr lang="en-US" dirty="0" smtClean="0">
                <a:latin typeface="Segoe UI" panose="020B0502040204020203" pitchFamily="34" charset="0"/>
                <a:cs typeface="Segoe UI" panose="020B0502040204020203" pitchFamily="34" charset="0"/>
                <a:hlinkClick r:id="rId6"/>
              </a:rPr>
              <a:t>Open </a:t>
            </a:r>
            <a:r>
              <a:rPr lang="en-US" dirty="0">
                <a:latin typeface="Segoe UI" panose="020B0502040204020203" pitchFamily="34" charset="0"/>
                <a:cs typeface="Segoe UI" panose="020B0502040204020203" pitchFamily="34" charset="0"/>
                <a:hlinkClick r:id="rId6"/>
              </a:rPr>
              <a:t>Clip Art</a:t>
            </a:r>
            <a:r>
              <a:rPr lang="en-US" dirty="0">
                <a:latin typeface="Segoe UI" panose="020B0502040204020203" pitchFamily="34" charset="0"/>
                <a:cs typeface="Segoe UI" panose="020B0502040204020203" pitchFamily="34" charset="0"/>
              </a:rPr>
              <a:t> </a:t>
            </a:r>
          </a:p>
          <a:p>
            <a:pPr defTabSz="914400"/>
            <a:r>
              <a:rPr lang="en-US" dirty="0" err="1">
                <a:latin typeface="Segoe UI" panose="020B0502040204020203" pitchFamily="34" charset="0"/>
                <a:cs typeface="Segoe UI" panose="020B0502040204020203" pitchFamily="34" charset="0"/>
                <a:hlinkClick r:id="rId7"/>
              </a:rPr>
              <a:t>Clker</a:t>
            </a:r>
            <a:r>
              <a:rPr lang="en-US" dirty="0">
                <a:latin typeface="Segoe UI" panose="020B0502040204020203" pitchFamily="34" charset="0"/>
                <a:cs typeface="Segoe UI" panose="020B0502040204020203" pitchFamily="34" charset="0"/>
              </a:rPr>
              <a:t> </a:t>
            </a:r>
          </a:p>
          <a:p>
            <a:pPr defTabSz="914400"/>
            <a:r>
              <a:rPr lang="en-US" dirty="0" err="1">
                <a:latin typeface="Segoe UI" panose="020B0502040204020203" pitchFamily="34" charset="0"/>
                <a:cs typeface="Segoe UI" panose="020B0502040204020203" pitchFamily="34" charset="0"/>
                <a:hlinkClick r:id="rId8"/>
              </a:rPr>
              <a:t>Funplosion</a:t>
            </a:r>
            <a:endParaRPr lang="en-US" dirty="0">
              <a:latin typeface="Segoe UI" panose="020B0502040204020203" pitchFamily="34" charset="0"/>
              <a:cs typeface="Segoe UI" panose="020B0502040204020203" pitchFamily="34" charset="0"/>
            </a:endParaRPr>
          </a:p>
          <a:p>
            <a:pPr defTabSz="914400"/>
            <a:r>
              <a:rPr lang="en-US" dirty="0">
                <a:latin typeface="Segoe UI" panose="020B0502040204020203" pitchFamily="34" charset="0"/>
                <a:cs typeface="Segoe UI" panose="020B0502040204020203" pitchFamily="34" charset="0"/>
                <a:hlinkClick r:id="rId9"/>
              </a:rPr>
              <a:t>Iron Star Media</a:t>
            </a:r>
            <a:endParaRPr lang="en-US" dirty="0">
              <a:latin typeface="Segoe UI" panose="020B0502040204020203" pitchFamily="34" charset="0"/>
              <a:cs typeface="Segoe UI" panose="020B0502040204020203" pitchFamily="34" charset="0"/>
            </a:endParaRPr>
          </a:p>
          <a:p>
            <a:pPr defTabSz="914400"/>
            <a:r>
              <a:rPr lang="en-US" dirty="0">
                <a:latin typeface="Segoe UI" panose="020B0502040204020203" pitchFamily="34" charset="0"/>
                <a:cs typeface="Segoe UI" panose="020B0502040204020203" pitchFamily="34" charset="0"/>
                <a:hlinkClick r:id="rId10"/>
              </a:rPr>
              <a:t>Jesse Freeman’s Game Artwork</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5708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p:txBody>
          <a:bodyPr/>
          <a:lstStyle/>
          <a:p>
            <a:r>
              <a:rPr lang="en-US" dirty="0" smtClean="0"/>
              <a:t>Take a 15 minute break</a:t>
            </a:r>
          </a:p>
          <a:p>
            <a:r>
              <a:rPr lang="en-US" dirty="0" smtClean="0"/>
              <a:t>Take a vote for which section</a:t>
            </a:r>
          </a:p>
          <a:p>
            <a:r>
              <a:rPr lang="en-US" dirty="0" smtClean="0"/>
              <a:t>Understand audience’s technical depth.</a:t>
            </a:r>
          </a:p>
          <a:p>
            <a:r>
              <a:rPr lang="en-US" dirty="0" smtClean="0"/>
              <a:t>Adjust sections accordingly</a:t>
            </a:r>
          </a:p>
        </p:txBody>
      </p:sp>
    </p:spTree>
    <p:extLst>
      <p:ext uri="{BB962C8B-B14F-4D97-AF65-F5344CB8AC3E}">
        <p14:creationId xmlns:p14="http://schemas.microsoft.com/office/powerpoint/2010/main" val="2745185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 Martone</a:t>
            </a:r>
          </a:p>
        </p:txBody>
      </p:sp>
      <p:sp>
        <p:nvSpPr>
          <p:cNvPr id="3" name="Content Placeholder 2"/>
          <p:cNvSpPr>
            <a:spLocks noGrp="1"/>
          </p:cNvSpPr>
          <p:nvPr>
            <p:ph idx="1"/>
          </p:nvPr>
        </p:nvSpPr>
        <p:spPr>
          <a:xfrm>
            <a:off x="1141413" y="2249487"/>
            <a:ext cx="6208294" cy="3541714"/>
          </a:xfrm>
        </p:spPr>
        <p:txBody>
          <a:bodyPr/>
          <a:lstStyle/>
          <a:p>
            <a:r>
              <a:rPr lang="en-US" dirty="0" smtClean="0"/>
              <a:t>Self-employed, </a:t>
            </a:r>
            <a:r>
              <a:rPr lang="en-US" dirty="0"/>
              <a:t>self-taught programmer </a:t>
            </a:r>
            <a:endParaRPr lang="en-US" dirty="0" smtClean="0"/>
          </a:p>
          <a:p>
            <a:r>
              <a:rPr lang="en-US" dirty="0" smtClean="0"/>
              <a:t>2</a:t>
            </a:r>
            <a:r>
              <a:rPr lang="en-US" dirty="0"/>
              <a:t>+ years experience developing games with Unity and scripting in C#.</a:t>
            </a:r>
          </a:p>
          <a:p>
            <a:r>
              <a:rPr lang="en-US" dirty="0"/>
              <a:t>Previous experience with </a:t>
            </a:r>
            <a:r>
              <a:rPr lang="en-US" dirty="0" err="1"/>
              <a:t>GameSalad</a:t>
            </a:r>
            <a:r>
              <a:rPr lang="en-US" dirty="0"/>
              <a:t>, and Corona SDK using LUA.</a:t>
            </a:r>
          </a:p>
          <a:p>
            <a:endParaRPr lang="en-US" dirty="0"/>
          </a:p>
        </p:txBody>
      </p:sp>
      <p:pic>
        <p:nvPicPr>
          <p:cNvPr id="4" name="Picture 3"/>
          <p:cNvPicPr>
            <a:picLocks noChangeAspect="1"/>
          </p:cNvPicPr>
          <p:nvPr/>
        </p:nvPicPr>
        <p:blipFill>
          <a:blip r:embed="rId2"/>
          <a:stretch>
            <a:fillRect/>
          </a:stretch>
        </p:blipFill>
        <p:spPr>
          <a:xfrm>
            <a:off x="7516333" y="618518"/>
            <a:ext cx="3832801" cy="4064928"/>
          </a:xfrm>
          <a:prstGeom prst="rect">
            <a:avLst/>
          </a:prstGeom>
        </p:spPr>
      </p:pic>
    </p:spTree>
    <p:extLst>
      <p:ext uri="{BB962C8B-B14F-4D97-AF65-F5344CB8AC3E}">
        <p14:creationId xmlns:p14="http://schemas.microsoft.com/office/powerpoint/2010/main" val="2750896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From Here – Its OK!</a:t>
            </a:r>
            <a:endParaRPr lang="en-US" dirty="0"/>
          </a:p>
        </p:txBody>
      </p:sp>
      <p:sp>
        <p:nvSpPr>
          <p:cNvPr id="3" name="Content Placeholder 2"/>
          <p:cNvSpPr>
            <a:spLocks noGrp="1"/>
          </p:cNvSpPr>
          <p:nvPr>
            <p:ph idx="1"/>
          </p:nvPr>
        </p:nvSpPr>
        <p:spPr/>
        <p:txBody>
          <a:bodyPr>
            <a:normAutofit/>
          </a:bodyPr>
          <a:lstStyle/>
          <a:p>
            <a:r>
              <a:rPr lang="en-US" sz="4000" dirty="0"/>
              <a:t>http://tech-advisors.msdn.microsoft.com/</a:t>
            </a:r>
          </a:p>
        </p:txBody>
      </p:sp>
    </p:spTree>
    <p:extLst>
      <p:ext uri="{BB962C8B-B14F-4D97-AF65-F5344CB8AC3E}">
        <p14:creationId xmlns:p14="http://schemas.microsoft.com/office/powerpoint/2010/main" val="157556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141412" y="2249486"/>
            <a:ext cx="9905999" cy="4237577"/>
          </a:xfrm>
        </p:spPr>
        <p:txBody>
          <a:bodyPr>
            <a:normAutofit fontScale="77500" lnSpcReduction="20000"/>
          </a:bodyPr>
          <a:lstStyle/>
          <a:p>
            <a:r>
              <a:rPr lang="en-US" sz="4000" dirty="0" smtClean="0"/>
              <a:t>Current Offers</a:t>
            </a:r>
          </a:p>
          <a:p>
            <a:r>
              <a:rPr lang="en-US" sz="4000" dirty="0" err="1" smtClean="0"/>
              <a:t>DreamSpark</a:t>
            </a:r>
            <a:r>
              <a:rPr lang="en-US" sz="4000" dirty="0" smtClean="0"/>
              <a:t>/</a:t>
            </a:r>
            <a:r>
              <a:rPr lang="en-US" sz="4000" dirty="0" err="1" smtClean="0"/>
              <a:t>Bizspark</a:t>
            </a:r>
            <a:endParaRPr lang="en-US" sz="4000" dirty="0" smtClean="0"/>
          </a:p>
          <a:p>
            <a:r>
              <a:rPr lang="en-US" sz="4000" dirty="0" smtClean="0"/>
              <a:t>Why Windows 8 and Windows Phone 8</a:t>
            </a:r>
          </a:p>
          <a:p>
            <a:r>
              <a:rPr lang="en-US" sz="4000" dirty="0" smtClean="0"/>
              <a:t>Publishing to Windows 8 and Windows Phone</a:t>
            </a:r>
          </a:p>
          <a:p>
            <a:r>
              <a:rPr lang="en-US" sz="4000" dirty="0" smtClean="0"/>
              <a:t>What is the Intro to 2D section</a:t>
            </a:r>
          </a:p>
          <a:p>
            <a:r>
              <a:rPr lang="en-US" sz="4000" dirty="0" smtClean="0"/>
              <a:t>What is the porting section</a:t>
            </a:r>
          </a:p>
          <a:p>
            <a:r>
              <a:rPr lang="en-US" sz="4000" dirty="0"/>
              <a:t>Free Assets and Tools</a:t>
            </a:r>
          </a:p>
          <a:p>
            <a:pPr marL="0" indent="0">
              <a:buNone/>
            </a:pPr>
            <a:endParaRPr lang="en-US" dirty="0"/>
          </a:p>
        </p:txBody>
      </p:sp>
    </p:spTree>
    <p:extLst>
      <p:ext uri="{BB962C8B-B14F-4D97-AF65-F5344CB8AC3E}">
        <p14:creationId xmlns:p14="http://schemas.microsoft.com/office/powerpoint/2010/main" val="1593953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50" y="162260"/>
            <a:ext cx="4762882" cy="1776685"/>
          </a:xfrm>
          <a:prstGeom prst="rect">
            <a:avLst/>
          </a:prstGeom>
        </p:spPr>
      </p:pic>
      <p:pic>
        <p:nvPicPr>
          <p:cNvPr id="9" name="Picture 8"/>
          <p:cNvPicPr>
            <a:picLocks noChangeAspect="1"/>
          </p:cNvPicPr>
          <p:nvPr/>
        </p:nvPicPr>
        <p:blipFill>
          <a:blip r:embed="rId3"/>
          <a:stretch>
            <a:fillRect/>
          </a:stretch>
        </p:blipFill>
        <p:spPr>
          <a:xfrm>
            <a:off x="6662685" y="3404808"/>
            <a:ext cx="4905898" cy="3148902"/>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478522463"/>
              </p:ext>
            </p:extLst>
          </p:nvPr>
        </p:nvGraphicFramePr>
        <p:xfrm>
          <a:off x="354549" y="2336117"/>
          <a:ext cx="6072130" cy="4217589"/>
        </p:xfrm>
        <a:graphic>
          <a:graphicData uri="http://schemas.openxmlformats.org/drawingml/2006/table">
            <a:tbl>
              <a:tblPr firstRow="1" firstCol="1" bandRow="1">
                <a:tableStyleId>{616DA210-FB5B-4158-B5E0-FEB733F419BA}</a:tableStyleId>
              </a:tblPr>
              <a:tblGrid>
                <a:gridCol w="2370052"/>
                <a:gridCol w="3702078"/>
              </a:tblGrid>
              <a:tr h="468621">
                <a:tc>
                  <a:txBody>
                    <a:bodyPr/>
                    <a:lstStyle/>
                    <a:p>
                      <a:pPr marL="0" marR="0">
                        <a:lnSpc>
                          <a:spcPct val="107000"/>
                        </a:lnSpc>
                        <a:spcBef>
                          <a:spcPts val="0"/>
                        </a:spcBef>
                        <a:spcAft>
                          <a:spcPts val="0"/>
                        </a:spcAft>
                      </a:pPr>
                      <a:r>
                        <a:rPr lang="en-US" sz="2400" dirty="0">
                          <a:effectLst/>
                        </a:rPr>
                        <a:t>New York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http://aka.ms/BAMNewYork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Boston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http://aka.ms/BAMBoston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Rochester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http://aka.ms/BAMRochester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Atlanta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http://aka.ms/BAMAtlanta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dirty="0">
                          <a:effectLst/>
                        </a:rPr>
                        <a:t>Tampa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http://aka.ms/BAMTampa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Ft. Lauderdale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http://aka.ms/BAMFtLaud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Philadelphia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defTabSz="914400" rtl="0" eaLnBrk="1" latinLnBrk="0" hangingPunct="1">
                        <a:lnSpc>
                          <a:spcPct val="107000"/>
                        </a:lnSpc>
                        <a:spcBef>
                          <a:spcPts val="0"/>
                        </a:spcBef>
                        <a:spcAft>
                          <a:spcPts val="0"/>
                        </a:spcAft>
                      </a:pPr>
                      <a:r>
                        <a:rPr lang="en-US" sz="2400" kern="1200" dirty="0">
                          <a:effectLst/>
                        </a:rPr>
                        <a:t>http://aka.ms/BAMPhilly</a:t>
                      </a:r>
                      <a:endParaRPr lang="en-US" sz="2400" kern="1200" dirty="0">
                        <a:solidFill>
                          <a:schemeClr val="dk1"/>
                        </a:solidFill>
                        <a:effectLst/>
                        <a:latin typeface="+mn-lt"/>
                        <a:ea typeface="+mn-ea"/>
                        <a:cs typeface="+mn-cs"/>
                      </a:endParaRPr>
                    </a:p>
                  </a:txBody>
                  <a:tcPr marL="68580" marR="68580" marT="0" marB="0"/>
                </a:tc>
              </a:tr>
              <a:tr h="468621">
                <a:tc>
                  <a:txBody>
                    <a:bodyPr/>
                    <a:lstStyle/>
                    <a:p>
                      <a:pPr marL="0" marR="0">
                        <a:lnSpc>
                          <a:spcPct val="107000"/>
                        </a:lnSpc>
                        <a:spcBef>
                          <a:spcPts val="0"/>
                        </a:spcBef>
                        <a:spcAft>
                          <a:spcPts val="0"/>
                        </a:spcAft>
                      </a:pPr>
                      <a:r>
                        <a:rPr lang="en-US" sz="2400">
                          <a:effectLst/>
                        </a:rPr>
                        <a:t>Raleigh</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http://aka.ms/BAMRaleigh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68621">
                <a:tc>
                  <a:txBody>
                    <a:bodyPr/>
                    <a:lstStyle/>
                    <a:p>
                      <a:pPr marL="0" marR="0">
                        <a:lnSpc>
                          <a:spcPct val="107000"/>
                        </a:lnSpc>
                        <a:spcBef>
                          <a:spcPts val="0"/>
                        </a:spcBef>
                        <a:spcAft>
                          <a:spcPts val="0"/>
                        </a:spcAft>
                      </a:pPr>
                      <a:r>
                        <a:rPr lang="en-US" sz="2400">
                          <a:effectLst/>
                        </a:rPr>
                        <a:t>Washington DC</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http://aka.ms/BAMWashDC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731971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7688" y="417479"/>
            <a:ext cx="3471111" cy="2412422"/>
          </a:xfrm>
          <a:prstGeom prst="rect">
            <a:avLst/>
          </a:prstGeom>
        </p:spPr>
      </p:pic>
      <p:sp>
        <p:nvSpPr>
          <p:cNvPr id="5" name="TextBox 4"/>
          <p:cNvSpPr txBox="1"/>
          <p:nvPr/>
        </p:nvSpPr>
        <p:spPr>
          <a:xfrm>
            <a:off x="5295481" y="1386672"/>
            <a:ext cx="5156220" cy="707886"/>
          </a:xfrm>
          <a:prstGeom prst="rect">
            <a:avLst/>
          </a:prstGeom>
          <a:noFill/>
        </p:spPr>
        <p:txBody>
          <a:bodyPr wrap="none" rtlCol="0">
            <a:spAutoFit/>
          </a:bodyPr>
          <a:lstStyle/>
          <a:p>
            <a:r>
              <a:rPr lang="en-US" sz="4000" dirty="0"/>
              <a:t>https://www.dvlup.com/</a:t>
            </a:r>
          </a:p>
        </p:txBody>
      </p:sp>
      <p:pic>
        <p:nvPicPr>
          <p:cNvPr id="6" name="Picture 5"/>
          <p:cNvPicPr>
            <a:picLocks noChangeAspect="1"/>
          </p:cNvPicPr>
          <p:nvPr/>
        </p:nvPicPr>
        <p:blipFill>
          <a:blip r:embed="rId3"/>
          <a:stretch>
            <a:fillRect/>
          </a:stretch>
        </p:blipFill>
        <p:spPr>
          <a:xfrm>
            <a:off x="787688" y="3167481"/>
            <a:ext cx="9471961" cy="3122787"/>
          </a:xfrm>
          <a:prstGeom prst="rect">
            <a:avLst/>
          </a:prstGeom>
        </p:spPr>
      </p:pic>
    </p:spTree>
    <p:extLst>
      <p:ext uri="{BB962C8B-B14F-4D97-AF65-F5344CB8AC3E}">
        <p14:creationId xmlns:p14="http://schemas.microsoft.com/office/powerpoint/2010/main" val="71724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8740" y="345908"/>
            <a:ext cx="7267575" cy="1924050"/>
          </a:xfrm>
          <a:prstGeom prst="rect">
            <a:avLst/>
          </a:prstGeom>
        </p:spPr>
      </p:pic>
      <p:sp>
        <p:nvSpPr>
          <p:cNvPr id="5" name="Rectangle 4"/>
          <p:cNvSpPr/>
          <p:nvPr/>
        </p:nvSpPr>
        <p:spPr>
          <a:xfrm>
            <a:off x="1188740" y="2731867"/>
            <a:ext cx="5320111" cy="646331"/>
          </a:xfrm>
          <a:prstGeom prst="rect">
            <a:avLst/>
          </a:prstGeom>
        </p:spPr>
        <p:txBody>
          <a:bodyPr wrap="none">
            <a:spAutoFit/>
          </a:bodyPr>
          <a:lstStyle/>
          <a:p>
            <a:r>
              <a:rPr lang="en-US" sz="3600" dirty="0">
                <a:solidFill>
                  <a:prstClr val="white"/>
                </a:solidFill>
                <a:latin typeface="Segoe UI Light" panose="020B0502040204020203" pitchFamily="34" charset="0"/>
                <a:ea typeface="Verdana" panose="020B0604030504040204" pitchFamily="34" charset="0"/>
                <a:cs typeface="Segoe UI Light" panose="020B0502040204020203" pitchFamily="34" charset="0"/>
              </a:rPr>
              <a:t>www.buildforwindows.com</a:t>
            </a:r>
            <a:endParaRPr lang="en-US" sz="3600" dirty="0"/>
          </a:p>
        </p:txBody>
      </p:sp>
      <p:pic>
        <p:nvPicPr>
          <p:cNvPr id="6" name="Picture 5"/>
          <p:cNvPicPr>
            <a:picLocks noChangeAspect="1"/>
          </p:cNvPicPr>
          <p:nvPr/>
        </p:nvPicPr>
        <p:blipFill>
          <a:blip r:embed="rId3"/>
          <a:stretch>
            <a:fillRect/>
          </a:stretch>
        </p:blipFill>
        <p:spPr>
          <a:xfrm>
            <a:off x="1188740" y="3510170"/>
            <a:ext cx="9944962" cy="3061451"/>
          </a:xfrm>
          <a:prstGeom prst="rect">
            <a:avLst/>
          </a:prstGeom>
        </p:spPr>
      </p:pic>
    </p:spTree>
    <p:extLst>
      <p:ext uri="{BB962C8B-B14F-4D97-AF65-F5344CB8AC3E}">
        <p14:creationId xmlns:p14="http://schemas.microsoft.com/office/powerpoint/2010/main" val="3367618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153</TotalTime>
  <Words>1494</Words>
  <Application>Microsoft Office PowerPoint</Application>
  <PresentationFormat>Widescreen</PresentationFormat>
  <Paragraphs>207</Paragraphs>
  <Slides>31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Calibri</vt:lpstr>
      <vt:lpstr>Calibri Light</vt:lpstr>
      <vt:lpstr>Segoe UI</vt:lpstr>
      <vt:lpstr>Segoe UI Light</vt:lpstr>
      <vt:lpstr>Times New Roman</vt:lpstr>
      <vt:lpstr>Trebuchet MS</vt:lpstr>
      <vt:lpstr>Tw Cen MT</vt:lpstr>
      <vt:lpstr>Verdana</vt:lpstr>
      <vt:lpstr>Circuit</vt:lpstr>
      <vt:lpstr>4_Office Theme</vt:lpstr>
      <vt:lpstr>Day of Unity</vt:lpstr>
      <vt:lpstr>David Crook</vt:lpstr>
      <vt:lpstr>Michael Cummings </vt:lpstr>
      <vt:lpstr>Chris Martone</vt:lpstr>
      <vt:lpstr>Not From Here – Its OK!</vt:lpstr>
      <vt:lpstr>Agenda</vt:lpstr>
      <vt:lpstr>PowerPoint Presentation</vt:lpstr>
      <vt:lpstr>PowerPoint Presentation</vt:lpstr>
      <vt:lpstr>PowerPoint Presentation</vt:lpstr>
      <vt:lpstr>PowerPoint Presentation</vt:lpstr>
      <vt:lpstr>BizSpark</vt:lpstr>
      <vt:lpstr>PowerPoint Presentation</vt:lpstr>
      <vt:lpstr>Why Windows Phone 8</vt:lpstr>
      <vt:lpstr>Why Windows 8 Store?</vt:lpstr>
      <vt:lpstr>A few quick Quotes</vt:lpstr>
      <vt:lpstr>Publishing to Windows</vt:lpstr>
      <vt:lpstr>Requirements</vt:lpstr>
      <vt:lpstr>The Basics</vt:lpstr>
      <vt:lpstr>Switch Platforms</vt:lpstr>
      <vt:lpstr>Do some WinRT Code from Visual Studio</vt:lpstr>
      <vt:lpstr>Windows Store Logos and Splashscreen</vt:lpstr>
      <vt:lpstr>Build and Test Your Game</vt:lpstr>
      <vt:lpstr>Create and Upload App Packages</vt:lpstr>
      <vt:lpstr>PowerPoint Presentation</vt:lpstr>
      <vt:lpstr>Submit Your Game</vt:lpstr>
      <vt:lpstr>Other Considerations</vt:lpstr>
      <vt:lpstr>Intro to 2D Section</vt:lpstr>
      <vt:lpstr>Porting Section</vt:lpstr>
      <vt:lpstr>Free Resources</vt:lpstr>
      <vt:lpstr>Free Resources - Part 2</vt:lpstr>
      <vt:lpstr>Break!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of Unity</dc:title>
  <dc:creator>David Crook</dc:creator>
  <cp:lastModifiedBy>Michael Cummings</cp:lastModifiedBy>
  <cp:revision>19</cp:revision>
  <dcterms:created xsi:type="dcterms:W3CDTF">2014-05-07T22:31:58Z</dcterms:created>
  <dcterms:modified xsi:type="dcterms:W3CDTF">2014-05-10T03:17:50Z</dcterms:modified>
</cp:coreProperties>
</file>